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60" r:id="rId2"/>
    <p:sldId id="291" r:id="rId3"/>
    <p:sldId id="277" r:id="rId4"/>
    <p:sldId id="284" r:id="rId5"/>
    <p:sldId id="292" r:id="rId6"/>
    <p:sldId id="323" r:id="rId7"/>
    <p:sldId id="272" r:id="rId8"/>
    <p:sldId id="285" r:id="rId9"/>
    <p:sldId id="301" r:id="rId10"/>
    <p:sldId id="294" r:id="rId11"/>
    <p:sldId id="299" r:id="rId12"/>
    <p:sldId id="295" r:id="rId13"/>
    <p:sldId id="300" r:id="rId14"/>
    <p:sldId id="293" r:id="rId15"/>
    <p:sldId id="279" r:id="rId16"/>
    <p:sldId id="278" r:id="rId17"/>
    <p:sldId id="318" r:id="rId18"/>
    <p:sldId id="296" r:id="rId19"/>
    <p:sldId id="306" r:id="rId20"/>
    <p:sldId id="290" r:id="rId21"/>
    <p:sldId id="281" r:id="rId22"/>
    <p:sldId id="303" r:id="rId23"/>
    <p:sldId id="304" r:id="rId24"/>
    <p:sldId id="308" r:id="rId25"/>
    <p:sldId id="305" r:id="rId26"/>
    <p:sldId id="307" r:id="rId27"/>
    <p:sldId id="309" r:id="rId28"/>
    <p:sldId id="314" r:id="rId29"/>
    <p:sldId id="313" r:id="rId30"/>
    <p:sldId id="317" r:id="rId31"/>
    <p:sldId id="315" r:id="rId32"/>
    <p:sldId id="316" r:id="rId33"/>
    <p:sldId id="321" r:id="rId34"/>
    <p:sldId id="322" r:id="rId35"/>
    <p:sldId id="320" r:id="rId36"/>
    <p:sldId id="298" r:id="rId37"/>
    <p:sldId id="287" r:id="rId38"/>
    <p:sldId id="288" r:id="rId39"/>
    <p:sldId id="289" r:id="rId40"/>
    <p:sldId id="282" r:id="rId41"/>
    <p:sldId id="283" r:id="rId42"/>
    <p:sldId id="286" r:id="rId43"/>
    <p:sldId id="273" r:id="rId44"/>
    <p:sldId id="263" r:id="rId45"/>
    <p:sldId id="280" r:id="rId46"/>
    <p:sldId id="274" r:id="rId47"/>
    <p:sldId id="275" r:id="rId48"/>
    <p:sldId id="261" r:id="rId49"/>
    <p:sldId id="270" r:id="rId50"/>
    <p:sldId id="264" r:id="rId51"/>
    <p:sldId id="268" r:id="rId52"/>
    <p:sldId id="265" r:id="rId53"/>
    <p:sldId id="269" r:id="rId54"/>
    <p:sldId id="266" r:id="rId55"/>
    <p:sldId id="267" r:id="rId56"/>
    <p:sldId id="257" r:id="rId57"/>
    <p:sldId id="258" r:id="rId58"/>
    <p:sldId id="259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2E75B6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31" autoAdjust="0"/>
    <p:restoredTop sz="89516" autoAdjust="0"/>
  </p:normalViewPr>
  <p:slideViewPr>
    <p:cSldViewPr snapToGrid="0">
      <p:cViewPr>
        <p:scale>
          <a:sx n="75" d="100"/>
          <a:sy n="75" d="100"/>
        </p:scale>
        <p:origin x="629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2BCDD-87B0-4807-BACB-5539C312D1FA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EAD8B-2CCB-4E27-9FCF-477D5BB53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29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6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352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35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59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738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380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21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373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695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580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45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71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474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039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64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680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139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69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56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01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616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471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36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065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90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395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1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28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049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microsoft.com/office/2007/relationships/hdphoto" Target="../media/hdphoto10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5.wdp"/><Relationship Id="rId18" Type="http://schemas.openxmlformats.org/officeDocument/2006/relationships/image" Target="../media/image35.png"/><Relationship Id="rId3" Type="http://schemas.microsoft.com/office/2007/relationships/hdphoto" Target="../media/hdphoto1.wdp"/><Relationship Id="rId7" Type="http://schemas.microsoft.com/office/2007/relationships/hdphoto" Target="../media/hdphoto12.wdp"/><Relationship Id="rId12" Type="http://schemas.openxmlformats.org/officeDocument/2006/relationships/image" Target="../media/image32.png"/><Relationship Id="rId17" Type="http://schemas.microsoft.com/office/2007/relationships/hdphoto" Target="../media/hdphoto17.wdp"/><Relationship Id="rId2" Type="http://schemas.openxmlformats.org/officeDocument/2006/relationships/image" Target="../media/image3.png"/><Relationship Id="rId16" Type="http://schemas.openxmlformats.org/officeDocument/2006/relationships/image" Target="../media/image34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5" Type="http://schemas.microsoft.com/office/2007/relationships/hdphoto" Target="../media/hdphoto16.wdp"/><Relationship Id="rId10" Type="http://schemas.openxmlformats.org/officeDocument/2006/relationships/image" Target="../media/image31.png"/><Relationship Id="rId19" Type="http://schemas.openxmlformats.org/officeDocument/2006/relationships/image" Target="../media/image36.png"/><Relationship Id="rId4" Type="http://schemas.openxmlformats.org/officeDocument/2006/relationships/image" Target="../media/image28.png"/><Relationship Id="rId9" Type="http://schemas.microsoft.com/office/2007/relationships/hdphoto" Target="../media/hdphoto13.wdp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5.wdp"/><Relationship Id="rId18" Type="http://schemas.openxmlformats.org/officeDocument/2006/relationships/image" Target="../media/image36.png"/><Relationship Id="rId3" Type="http://schemas.microsoft.com/office/2007/relationships/hdphoto" Target="../media/hdphoto1.wdp"/><Relationship Id="rId7" Type="http://schemas.microsoft.com/office/2007/relationships/hdphoto" Target="../media/hdphoto12.wdp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image" Target="../media/image3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5" Type="http://schemas.microsoft.com/office/2007/relationships/hdphoto" Target="../media/hdphoto16.wdp"/><Relationship Id="rId10" Type="http://schemas.openxmlformats.org/officeDocument/2006/relationships/image" Target="../media/image31.png"/><Relationship Id="rId19" Type="http://schemas.openxmlformats.org/officeDocument/2006/relationships/image" Target="../media/image27.png"/><Relationship Id="rId4" Type="http://schemas.openxmlformats.org/officeDocument/2006/relationships/image" Target="../media/image28.png"/><Relationship Id="rId9" Type="http://schemas.microsoft.com/office/2007/relationships/hdphoto" Target="../media/hdphoto13.wdp"/><Relationship Id="rId1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8.png"/><Relationship Id="rId7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microsoft.com/office/2007/relationships/hdphoto" Target="../media/hdphoto11.wdp"/><Relationship Id="rId4" Type="http://schemas.openxmlformats.org/officeDocument/2006/relationships/image" Target="../media/image34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39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microsoft.com/office/2007/relationships/hdphoto" Target="../media/hdphoto8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microsoft.com/office/2007/relationships/hdphoto" Target="../media/hdphoto7.wdp"/><Relationship Id="rId4" Type="http://schemas.microsoft.com/office/2007/relationships/hdphoto" Target="../media/hdphoto2.wdp"/><Relationship Id="rId9" Type="http://schemas.openxmlformats.org/officeDocument/2006/relationships/image" Target="../media/image15.png"/><Relationship Id="rId14" Type="http://schemas.microsoft.com/office/2007/relationships/hdphoto" Target="../media/hdphoto18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microsoft.com/office/2007/relationships/hdphoto" Target="../media/hdphoto19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3.png"/><Relationship Id="rId7" Type="http://schemas.microsoft.com/office/2007/relationships/hdphoto" Target="../media/hdphoto20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microsoft.com/office/2007/relationships/hdphoto" Target="../media/hdphoto1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52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31.png"/><Relationship Id="rId14" Type="http://schemas.microsoft.com/office/2007/relationships/hdphoto" Target="../media/hdphoto16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16.wdp"/><Relationship Id="rId3" Type="http://schemas.microsoft.com/office/2007/relationships/hdphoto" Target="../media/hdphoto11.wdp"/><Relationship Id="rId7" Type="http://schemas.microsoft.com/office/2007/relationships/hdphoto" Target="../media/hdphoto13.wdp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hdphoto" Target="../media/hdphoto15.wdp"/><Relationship Id="rId5" Type="http://schemas.microsoft.com/office/2007/relationships/hdphoto" Target="../media/hdphoto12.wdp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microsoft.com/office/2007/relationships/hdphoto" Target="../media/hdphoto14.wdp"/><Relationship Id="rId1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microsoft.com/office/2007/relationships/hdphoto" Target="../media/hdphoto1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52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31.png"/><Relationship Id="rId14" Type="http://schemas.microsoft.com/office/2007/relationships/hdphoto" Target="../media/hdphoto16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5.png"/><Relationship Id="rId18" Type="http://schemas.microsoft.com/office/2007/relationships/hdphoto" Target="../media/hdphoto9.wdp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12" Type="http://schemas.microsoft.com/office/2007/relationships/hdphoto" Target="../media/hdphoto6.wdp"/><Relationship Id="rId17" Type="http://schemas.openxmlformats.org/officeDocument/2006/relationships/image" Target="../media/image17.png"/><Relationship Id="rId2" Type="http://schemas.openxmlformats.org/officeDocument/2006/relationships/image" Target="../media/image9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microsoft.com/office/2007/relationships/hdphoto" Target="../media/hdphoto5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9963"/>
            <a:ext cx="9144000" cy="1189037"/>
          </a:xfrm>
        </p:spPr>
        <p:txBody>
          <a:bodyPr/>
          <a:lstStyle/>
          <a:p>
            <a:r>
              <a:rPr lang="en-US" altLang="ko-KR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  <a:cs typeface="+mj-cs"/>
              </a:rPr>
              <a:t>전민수</a:t>
            </a:r>
            <a:endParaRPr lang="en-US" altLang="ko-KR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넥슨Lv1고딕 Bold" panose="00000800000000000000" pitchFamily="2" charset="-127"/>
              <a:ea typeface="넥슨Lv1고딕 Bold" panose="000008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0706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2.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소재 선택 이유</a:t>
            </a:r>
          </a:p>
        </p:txBody>
      </p:sp>
    </p:spTree>
    <p:extLst>
      <p:ext uri="{BB962C8B-B14F-4D97-AF65-F5344CB8AC3E}">
        <p14:creationId xmlns:p14="http://schemas.microsoft.com/office/powerpoint/2010/main" val="2831874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사실은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수집형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RPG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를 만들고 싶었으나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….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인 개발의 한계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개성 강한 캐릭터 군단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/ 50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명의 미소녀는 불가능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그렇다면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단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한명의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캐릭터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에 집중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2. </a:t>
            </a:r>
            <a:r>
              <a:rPr lang="ko-KR" altLang="en-US" sz="3000" b="1" dirty="0"/>
              <a:t>소재 선택 이유</a:t>
            </a:r>
            <a:endParaRPr lang="en-US" altLang="ko-KR" sz="2000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32659" y="2946402"/>
            <a:ext cx="10940806" cy="3184794"/>
            <a:chOff x="732659" y="3077028"/>
            <a:chExt cx="10940806" cy="318479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20"/>
            <a:stretch/>
          </p:blipFill>
          <p:spPr>
            <a:xfrm>
              <a:off x="732659" y="3077028"/>
              <a:ext cx="5146373" cy="318479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0806" y="3077029"/>
              <a:ext cx="5672659" cy="3184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870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하나의 캐릭터에 집중하려면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육성 시뮬레이션 장르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선택지의 집합이 모여 다양한 결말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!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2. </a:t>
            </a:r>
            <a:r>
              <a:rPr lang="ko-KR" altLang="en-US" sz="3000" b="1" dirty="0"/>
              <a:t>소재 선택 이유</a:t>
            </a:r>
            <a:endParaRPr lang="en-US" altLang="ko-KR" sz="2000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352" y="3823435"/>
            <a:ext cx="2466975" cy="184785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990" y="4989750"/>
            <a:ext cx="2466975" cy="18478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50" y="4989750"/>
            <a:ext cx="2466975" cy="184785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6" y="3823435"/>
            <a:ext cx="2466975" cy="184785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7190" y="2336757"/>
            <a:ext cx="3217621" cy="2136068"/>
          </a:xfrm>
          <a:prstGeom prst="rect">
            <a:avLst/>
          </a:prstGeom>
        </p:spPr>
      </p:pic>
      <p:cxnSp>
        <p:nvCxnSpPr>
          <p:cNvPr id="33" name="꺾인 연결선 32"/>
          <p:cNvCxnSpPr>
            <a:stCxn id="30" idx="2"/>
            <a:endCxn id="29" idx="3"/>
          </p:cNvCxnSpPr>
          <p:nvPr/>
        </p:nvCxnSpPr>
        <p:spPr>
          <a:xfrm rot="5400000">
            <a:off x="4353379" y="3004737"/>
            <a:ext cx="274535" cy="3210710"/>
          </a:xfrm>
          <a:prstGeom prst="bentConnector2">
            <a:avLst/>
          </a:prstGeom>
          <a:ln w="571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30" idx="2"/>
          </p:cNvCxnSpPr>
          <p:nvPr/>
        </p:nvCxnSpPr>
        <p:spPr>
          <a:xfrm rot="16200000" flipH="1">
            <a:off x="7564089" y="3004736"/>
            <a:ext cx="274535" cy="3210711"/>
          </a:xfrm>
          <a:prstGeom prst="bentConnector2">
            <a:avLst/>
          </a:prstGeom>
          <a:ln w="571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30" idx="2"/>
            <a:endCxn id="28" idx="3"/>
          </p:cNvCxnSpPr>
          <p:nvPr/>
        </p:nvCxnSpPr>
        <p:spPr>
          <a:xfrm rot="5400000">
            <a:off x="5035838" y="4853512"/>
            <a:ext cx="1440850" cy="679476"/>
          </a:xfrm>
          <a:prstGeom prst="bentConnector2">
            <a:avLst/>
          </a:prstGeom>
          <a:ln w="571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30" idx="2"/>
            <a:endCxn id="27" idx="1"/>
          </p:cNvCxnSpPr>
          <p:nvPr/>
        </p:nvCxnSpPr>
        <p:spPr>
          <a:xfrm rot="16200000" flipH="1">
            <a:off x="5722570" y="4846255"/>
            <a:ext cx="1440850" cy="693989"/>
          </a:xfrm>
          <a:prstGeom prst="bentConnector2">
            <a:avLst/>
          </a:prstGeom>
          <a:ln w="571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766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 시뮬레이션 장르의 단점은 너무 정적인 이벤트 뿐이라는 것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이에 스토리 진행 중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직접 조작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하는 형태의 전투를 부여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SF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디스토피아라는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컨셉에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맞게 총기 액션으로 구성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100648" y="3218511"/>
            <a:ext cx="5990704" cy="3002072"/>
            <a:chOff x="3239247" y="3218511"/>
            <a:chExt cx="5990704" cy="300207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3239247" y="3218511"/>
              <a:ext cx="5990704" cy="3002072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23" b="89952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288" y="3858203"/>
              <a:ext cx="2156805" cy="1629297"/>
            </a:xfrm>
            <a:prstGeom prst="rect">
              <a:avLst/>
            </a:prstGeom>
          </p:spPr>
        </p:pic>
        <p:sp>
          <p:nvSpPr>
            <p:cNvPr id="22" name="타원 21"/>
            <p:cNvSpPr/>
            <p:nvPr/>
          </p:nvSpPr>
          <p:spPr>
            <a:xfrm>
              <a:off x="7802989" y="5242244"/>
              <a:ext cx="1020830" cy="947439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사격</a:t>
              </a: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752025" y="4374804"/>
              <a:ext cx="1582043" cy="946983"/>
              <a:chOff x="2924600" y="5474519"/>
              <a:chExt cx="2008852" cy="1202463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6210"/>
              <a:stretch/>
            </p:blipFill>
            <p:spPr>
              <a:xfrm rot="420170" flipH="1">
                <a:off x="2924600" y="5474519"/>
                <a:ext cx="1481069" cy="885778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6731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2572" y="5659584"/>
                <a:ext cx="1760880" cy="1017398"/>
              </a:xfrm>
              <a:prstGeom prst="rect">
                <a:avLst/>
              </a:prstGeom>
            </p:spPr>
          </p:pic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5935272">
              <a:off x="6415943" y="3971704"/>
              <a:ext cx="276225" cy="914400"/>
            </a:xfrm>
            <a:prstGeom prst="rect">
              <a:avLst/>
            </a:prstGeom>
          </p:spPr>
        </p:pic>
        <p:sp>
          <p:nvSpPr>
            <p:cNvPr id="34" name="모서리가 둥근 직사각형 33"/>
            <p:cNvSpPr/>
            <p:nvPr/>
          </p:nvSpPr>
          <p:spPr>
            <a:xfrm>
              <a:off x="7150966" y="3636817"/>
              <a:ext cx="1459345" cy="219651"/>
            </a:xfrm>
            <a:prstGeom prst="round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3693081" y="5242244"/>
              <a:ext cx="1020830" cy="947439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엄폐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2. </a:t>
            </a:r>
            <a:r>
              <a:rPr lang="ko-KR" altLang="en-US" sz="3000" b="1" dirty="0"/>
              <a:t>소재 선택 이유</a:t>
            </a:r>
            <a:endParaRPr lang="en-US" altLang="ko-KR" sz="2000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267562"/>
              </p:ext>
            </p:extLst>
          </p:nvPr>
        </p:nvGraphicFramePr>
        <p:xfrm>
          <a:off x="4023694" y="4234340"/>
          <a:ext cx="510210" cy="101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6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4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1504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982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3.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플레이 순환 구조</a:t>
            </a:r>
          </a:p>
        </p:txBody>
      </p:sp>
    </p:spTree>
    <p:extLst>
      <p:ext uri="{BB962C8B-B14F-4D97-AF65-F5344CB8AC3E}">
        <p14:creationId xmlns:p14="http://schemas.microsoft.com/office/powerpoint/2010/main" val="2953201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248;p7"/>
          <p:cNvSpPr txBox="1">
            <a:spLocks/>
          </p:cNvSpPr>
          <p:nvPr/>
        </p:nvSpPr>
        <p:spPr>
          <a:xfrm>
            <a:off x="696684" y="1183502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안드로이드를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육성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하며 재화 획득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재화로 연구소를 복구하고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연구시설들을 개방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개방된 시설들에서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아이템을 개발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재화도 소모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아이템으로 육성 및 시설 효율 향상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577737" y="3190545"/>
            <a:ext cx="5036527" cy="3368913"/>
            <a:chOff x="1545119" y="2191432"/>
            <a:chExt cx="5338393" cy="357083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545119" y="4191629"/>
              <a:ext cx="2332571" cy="1570633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연구시설 개방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80280" y="4191629"/>
              <a:ext cx="2303232" cy="157063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아이템 개발</a:t>
              </a: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083985" y="2191432"/>
              <a:ext cx="2332571" cy="1570632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육성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2550042" y="3809123"/>
              <a:ext cx="1082465" cy="309246"/>
              <a:chOff x="3644900" y="2958569"/>
              <a:chExt cx="1155700" cy="402170"/>
            </a:xfrm>
          </p:grpSpPr>
          <p:sp>
            <p:nvSpPr>
              <p:cNvPr id="20" name="오른쪽 화살표 19"/>
              <p:cNvSpPr/>
              <p:nvPr/>
            </p:nvSpPr>
            <p:spPr>
              <a:xfrm rot="8100000">
                <a:off x="3644900" y="29585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오른쪽 화살표 24"/>
              <p:cNvSpPr/>
              <p:nvPr/>
            </p:nvSpPr>
            <p:spPr>
              <a:xfrm rot="18939077">
                <a:off x="3797300" y="31109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5149926">
              <a:off x="4815479" y="3802716"/>
              <a:ext cx="1122478" cy="309246"/>
              <a:chOff x="3644900" y="2958569"/>
              <a:chExt cx="1155700" cy="402170"/>
            </a:xfrm>
          </p:grpSpPr>
          <p:sp>
            <p:nvSpPr>
              <p:cNvPr id="27" name="오른쪽 화살표 26"/>
              <p:cNvSpPr/>
              <p:nvPr/>
            </p:nvSpPr>
            <p:spPr>
              <a:xfrm rot="8100000">
                <a:off x="3644900" y="29585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오른쪽 화살표 27"/>
              <p:cNvSpPr/>
              <p:nvPr/>
            </p:nvSpPr>
            <p:spPr>
              <a:xfrm rot="18939077">
                <a:off x="3797300" y="31109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2650091">
              <a:off x="3638749" y="4829017"/>
              <a:ext cx="1180472" cy="309246"/>
              <a:chOff x="3644900" y="2958569"/>
              <a:chExt cx="1155700" cy="402170"/>
            </a:xfrm>
          </p:grpSpPr>
          <p:sp>
            <p:nvSpPr>
              <p:cNvPr id="30" name="오른쪽 화살표 29"/>
              <p:cNvSpPr/>
              <p:nvPr/>
            </p:nvSpPr>
            <p:spPr>
              <a:xfrm rot="8100000">
                <a:off x="3644900" y="29585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오른쪽 화살표 30"/>
              <p:cNvSpPr/>
              <p:nvPr/>
            </p:nvSpPr>
            <p:spPr>
              <a:xfrm rot="18939077">
                <a:off x="3797300" y="31109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Google Shape;248;p7"/>
          <p:cNvSpPr txBox="1">
            <a:spLocks/>
          </p:cNvSpPr>
          <p:nvPr/>
        </p:nvSpPr>
        <p:spPr>
          <a:xfrm>
            <a:off x="696685" y="208479"/>
            <a:ext cx="4943598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3. </a:t>
            </a:r>
            <a:r>
              <a:rPr lang="ko-KR" altLang="en-US" sz="3000" b="1" dirty="0"/>
              <a:t>플레이 순환 구조 </a:t>
            </a:r>
            <a:endParaRPr lang="en-US" altLang="ko-KR" sz="2000" dirty="0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44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48;p7"/>
          <p:cNvSpPr txBox="1">
            <a:spLocks/>
          </p:cNvSpPr>
          <p:nvPr/>
        </p:nvSpPr>
        <p:spPr>
          <a:xfrm>
            <a:off x="1293554" y="1183336"/>
            <a:ext cx="1787655" cy="51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b="1" dirty="0"/>
              <a:t>진행</a:t>
            </a:r>
            <a:endParaRPr lang="en-US" altLang="ko-KR" sz="2400" b="1" dirty="0"/>
          </a:p>
        </p:txBody>
      </p:sp>
      <p:sp>
        <p:nvSpPr>
          <p:cNvPr id="20" name="Google Shape;248;p7"/>
          <p:cNvSpPr txBox="1">
            <a:spLocks/>
          </p:cNvSpPr>
          <p:nvPr/>
        </p:nvSpPr>
        <p:spPr>
          <a:xfrm>
            <a:off x="3817720" y="1183336"/>
            <a:ext cx="1787655" cy="51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b="1" dirty="0"/>
              <a:t>보상</a:t>
            </a:r>
          </a:p>
        </p:txBody>
      </p:sp>
      <p:sp>
        <p:nvSpPr>
          <p:cNvPr id="21" name="Google Shape;248;p7"/>
          <p:cNvSpPr txBox="1">
            <a:spLocks/>
          </p:cNvSpPr>
          <p:nvPr/>
        </p:nvSpPr>
        <p:spPr>
          <a:xfrm>
            <a:off x="8866049" y="1180748"/>
            <a:ext cx="1787655" cy="51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b="1" dirty="0"/>
              <a:t>결과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66788" y="1779805"/>
            <a:ext cx="2438400" cy="263747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/>
          </a:p>
          <a:p>
            <a:pPr algn="ctr"/>
            <a:r>
              <a:rPr lang="ko-KR" altLang="en-US" sz="2400" b="1" dirty="0"/>
              <a:t>육성</a:t>
            </a:r>
            <a:endParaRPr lang="en-US" altLang="ko-KR" sz="24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ko-KR" altLang="en-US" sz="20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626446" y="2802426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생활 </a:t>
            </a:r>
            <a:r>
              <a:rPr lang="ko-KR" altLang="en-US" sz="2000" b="1" dirty="0" err="1"/>
              <a:t>능력치</a:t>
            </a:r>
            <a:r>
              <a:rPr lang="ko-KR" altLang="en-US" sz="2000" b="1" dirty="0"/>
              <a:t> 성장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50610" y="2800475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스토리 진행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626446" y="1779804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/>
              <a:t>재화</a:t>
            </a:r>
            <a:endParaRPr lang="ko-KR" altLang="en-US" sz="2000" b="1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626446" y="4817592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재료템</a:t>
            </a:r>
            <a:endParaRPr lang="ko-KR" altLang="en-US" sz="2000" b="1" dirty="0"/>
          </a:p>
        </p:txBody>
      </p:sp>
      <p:cxnSp>
        <p:nvCxnSpPr>
          <p:cNvPr id="3" name="직선 화살표 연결선 2"/>
          <p:cNvCxnSpPr>
            <a:stCxn id="93" idx="3"/>
            <a:endCxn id="23" idx="1"/>
          </p:cNvCxnSpPr>
          <p:nvPr/>
        </p:nvCxnSpPr>
        <p:spPr>
          <a:xfrm>
            <a:off x="3272484" y="2705817"/>
            <a:ext cx="353962" cy="526439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93" idx="3"/>
            <a:endCxn id="26" idx="1"/>
          </p:cNvCxnSpPr>
          <p:nvPr/>
        </p:nvCxnSpPr>
        <p:spPr>
          <a:xfrm flipV="1">
            <a:off x="3272484" y="2209634"/>
            <a:ext cx="353962" cy="49618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endCxn id="44" idx="1"/>
          </p:cNvCxnSpPr>
          <p:nvPr/>
        </p:nvCxnSpPr>
        <p:spPr>
          <a:xfrm>
            <a:off x="3272484" y="3793244"/>
            <a:ext cx="353962" cy="42983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8674776" y="1776127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상위 </a:t>
            </a:r>
            <a:r>
              <a:rPr lang="ko-KR" altLang="en-US" sz="2000" b="1" dirty="0" err="1"/>
              <a:t>스케쥴</a:t>
            </a:r>
            <a:r>
              <a:rPr lang="ko-KR" altLang="en-US" sz="2000" b="1" dirty="0"/>
              <a:t> 개방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150611" y="1776127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/>
              <a:t>도시 </a:t>
            </a:r>
            <a:r>
              <a:rPr lang="ko-KR" altLang="en-US" sz="2000" b="1" dirty="0" err="1"/>
              <a:t>레벨업</a:t>
            </a:r>
            <a:endParaRPr lang="ko-KR" altLang="en-US" sz="2000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150611" y="4817592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아이템 제작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626446" y="3793244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전투 </a:t>
            </a:r>
            <a:r>
              <a:rPr lang="ko-KR" altLang="en-US" sz="2000" b="1" dirty="0" err="1"/>
              <a:t>능력치</a:t>
            </a:r>
            <a:r>
              <a:rPr lang="ko-KR" altLang="en-US" sz="2000" b="1" dirty="0"/>
              <a:t> 성장</a:t>
            </a:r>
          </a:p>
        </p:txBody>
      </p:sp>
      <p:cxnSp>
        <p:nvCxnSpPr>
          <p:cNvPr id="49" name="직선 화살표 연결선 48"/>
          <p:cNvCxnSpPr>
            <a:stCxn id="23" idx="3"/>
            <a:endCxn id="24" idx="1"/>
          </p:cNvCxnSpPr>
          <p:nvPr/>
        </p:nvCxnSpPr>
        <p:spPr>
          <a:xfrm flipV="1">
            <a:off x="5796651" y="3230305"/>
            <a:ext cx="353959" cy="1951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26" idx="3"/>
            <a:endCxn id="41" idx="1"/>
          </p:cNvCxnSpPr>
          <p:nvPr/>
        </p:nvCxnSpPr>
        <p:spPr>
          <a:xfrm flipV="1">
            <a:off x="5796651" y="2205957"/>
            <a:ext cx="353960" cy="367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35" idx="3"/>
            <a:endCxn id="42" idx="1"/>
          </p:cNvCxnSpPr>
          <p:nvPr/>
        </p:nvCxnSpPr>
        <p:spPr>
          <a:xfrm>
            <a:off x="5796651" y="5247422"/>
            <a:ext cx="353960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>
          <a:xfrm>
            <a:off x="8674775" y="4817592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강해짐</a:t>
            </a:r>
          </a:p>
        </p:txBody>
      </p:sp>
      <p:cxnSp>
        <p:nvCxnSpPr>
          <p:cNvPr id="68" name="꺾인 연결선 67"/>
          <p:cNvCxnSpPr>
            <a:endCxn id="18" idx="1"/>
          </p:cNvCxnSpPr>
          <p:nvPr/>
        </p:nvCxnSpPr>
        <p:spPr>
          <a:xfrm rot="10800000" flipV="1">
            <a:off x="966788" y="2205956"/>
            <a:ext cx="9963150" cy="892588"/>
          </a:xfrm>
          <a:prstGeom prst="bentConnector5">
            <a:avLst>
              <a:gd name="adj1" fmla="val -3442"/>
              <a:gd name="adj2" fmla="val 427020"/>
              <a:gd name="adj3" fmla="val 10411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3"/>
          </p:cNvCxnSpPr>
          <p:nvPr/>
        </p:nvCxnSpPr>
        <p:spPr>
          <a:xfrm>
            <a:off x="10844980" y="5247422"/>
            <a:ext cx="3802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Google Shape;248;p7"/>
          <p:cNvSpPr txBox="1">
            <a:spLocks/>
          </p:cNvSpPr>
          <p:nvPr/>
        </p:nvSpPr>
        <p:spPr>
          <a:xfrm>
            <a:off x="6341884" y="1183336"/>
            <a:ext cx="1787655" cy="51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b="1" dirty="0"/>
              <a:t>보상 활용</a:t>
            </a:r>
          </a:p>
        </p:txBody>
      </p:sp>
      <p:cxnSp>
        <p:nvCxnSpPr>
          <p:cNvPr id="78" name="직선 화살표 연결선 77"/>
          <p:cNvCxnSpPr>
            <a:stCxn id="41" idx="3"/>
            <a:endCxn id="40" idx="1"/>
          </p:cNvCxnSpPr>
          <p:nvPr/>
        </p:nvCxnSpPr>
        <p:spPr>
          <a:xfrm>
            <a:off x="8320816" y="2205957"/>
            <a:ext cx="353960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42" idx="3"/>
            <a:endCxn id="66" idx="1"/>
          </p:cNvCxnSpPr>
          <p:nvPr/>
        </p:nvCxnSpPr>
        <p:spPr>
          <a:xfrm>
            <a:off x="8320816" y="5247422"/>
            <a:ext cx="353959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V="1">
            <a:off x="10844978" y="3216621"/>
            <a:ext cx="380233" cy="110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모서리가 둥근 직사각형 92"/>
          <p:cNvSpPr/>
          <p:nvPr/>
        </p:nvSpPr>
        <p:spPr>
          <a:xfrm>
            <a:off x="1102279" y="2275987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스케쥴</a:t>
            </a:r>
            <a:endParaRPr lang="ko-KR" altLang="en-US" sz="2000" b="1" dirty="0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1102279" y="3302704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전투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3626446" y="2799838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생활 </a:t>
            </a:r>
            <a:r>
              <a:rPr lang="ko-KR" altLang="en-US" sz="2000" b="1" dirty="0" err="1"/>
              <a:t>능력치</a:t>
            </a:r>
            <a:r>
              <a:rPr lang="ko-KR" altLang="en-US" sz="2000" b="1" dirty="0"/>
              <a:t> 성장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6150610" y="2797887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스토리 진행</a:t>
            </a: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3626446" y="1777216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재화 획득</a:t>
            </a: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3626446" y="4815004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재료 아이템 획득</a:t>
            </a: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8674776" y="1773539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상위 </a:t>
            </a:r>
            <a:r>
              <a:rPr lang="ko-KR" altLang="en-US" sz="2000" b="1" dirty="0" err="1"/>
              <a:t>스케쥴</a:t>
            </a:r>
            <a:r>
              <a:rPr lang="ko-KR" altLang="en-US" sz="2000" b="1" dirty="0"/>
              <a:t> 개방</a:t>
            </a: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6150611" y="1773539"/>
            <a:ext cx="2170205" cy="8596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연구시설 개방</a:t>
            </a: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6150611" y="4815004"/>
            <a:ext cx="2170205" cy="85966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아이템 제작</a:t>
            </a: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3626446" y="3790656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전투 </a:t>
            </a:r>
            <a:r>
              <a:rPr lang="ko-KR" altLang="en-US" sz="2000" b="1" dirty="0" err="1"/>
              <a:t>능력치</a:t>
            </a:r>
            <a:r>
              <a:rPr lang="ko-KR" altLang="en-US" sz="2000" b="1" dirty="0"/>
              <a:t> 성장</a:t>
            </a: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8674775" y="4815004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스케쥴</a:t>
            </a:r>
            <a:r>
              <a:rPr lang="ko-KR" altLang="en-US" sz="2000" b="1" dirty="0"/>
              <a:t> 효율 증가</a:t>
            </a: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1102279" y="2273399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스케쥴</a:t>
            </a:r>
            <a:endParaRPr lang="ko-KR" altLang="en-US" sz="2000" b="1" dirty="0"/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1102279" y="3300116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전투</a:t>
            </a:r>
          </a:p>
        </p:txBody>
      </p:sp>
      <p:cxnSp>
        <p:nvCxnSpPr>
          <p:cNvPr id="53" name="직선 화살표 연결선 52"/>
          <p:cNvCxnSpPr>
            <a:stCxn id="26" idx="3"/>
            <a:endCxn id="42" idx="1"/>
          </p:cNvCxnSpPr>
          <p:nvPr/>
        </p:nvCxnSpPr>
        <p:spPr>
          <a:xfrm>
            <a:off x="5796651" y="2209634"/>
            <a:ext cx="353960" cy="303778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44" idx="3"/>
            <a:endCxn id="24" idx="1"/>
          </p:cNvCxnSpPr>
          <p:nvPr/>
        </p:nvCxnSpPr>
        <p:spPr>
          <a:xfrm flipV="1">
            <a:off x="5796651" y="3230305"/>
            <a:ext cx="353959" cy="992769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8" idx="3"/>
            <a:endCxn id="35" idx="1"/>
          </p:cNvCxnSpPr>
          <p:nvPr/>
        </p:nvCxnSpPr>
        <p:spPr>
          <a:xfrm>
            <a:off x="3272484" y="3732534"/>
            <a:ext cx="353962" cy="151488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8674772" y="3798280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전투 효율 증가</a:t>
            </a:r>
          </a:p>
        </p:txBody>
      </p:sp>
      <p:cxnSp>
        <p:nvCxnSpPr>
          <p:cNvPr id="48" name="직선 화살표 연결선 47"/>
          <p:cNvCxnSpPr>
            <a:stCxn id="130" idx="3"/>
            <a:endCxn id="46" idx="1"/>
          </p:cNvCxnSpPr>
          <p:nvPr/>
        </p:nvCxnSpPr>
        <p:spPr>
          <a:xfrm>
            <a:off x="5796651" y="4220486"/>
            <a:ext cx="2878121" cy="7624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42" idx="3"/>
            <a:endCxn id="46" idx="1"/>
          </p:cNvCxnSpPr>
          <p:nvPr/>
        </p:nvCxnSpPr>
        <p:spPr>
          <a:xfrm flipV="1">
            <a:off x="8320816" y="4228110"/>
            <a:ext cx="353956" cy="1019312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0844978" y="4217897"/>
            <a:ext cx="3802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8674772" y="2794614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상위 전투 개방</a:t>
            </a:r>
          </a:p>
        </p:txBody>
      </p:sp>
      <p:cxnSp>
        <p:nvCxnSpPr>
          <p:cNvPr id="59" name="직선 화살표 연결선 58"/>
          <p:cNvCxnSpPr>
            <a:stCxn id="24" idx="3"/>
            <a:endCxn id="57" idx="1"/>
          </p:cNvCxnSpPr>
          <p:nvPr/>
        </p:nvCxnSpPr>
        <p:spPr>
          <a:xfrm flipV="1">
            <a:off x="8320815" y="3224444"/>
            <a:ext cx="353957" cy="5861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/>
              <a:t>3. </a:t>
            </a:r>
            <a:r>
              <a:rPr lang="ko-KR" altLang="en-US" sz="3000" b="1"/>
              <a:t>플레이 순환 구조</a:t>
            </a:r>
            <a:endParaRPr lang="en-US" altLang="ko-KR" sz="2000" dirty="0"/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083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16525" y="1495848"/>
            <a:ext cx="7976432" cy="5153673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ko-KR" altLang="en-US" sz="2800" b="1" dirty="0"/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1479232" y="4629164"/>
            <a:ext cx="1785023" cy="530497"/>
          </a:xfrm>
          <a:prstGeom prst="flowChart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스케쥴 이벤트</a:t>
            </a: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3878672" y="3780473"/>
            <a:ext cx="1785023" cy="497071"/>
          </a:xfrm>
          <a:prstGeom prst="flowChart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전투 이벤트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3. </a:t>
            </a:r>
            <a:r>
              <a:rPr lang="ko-KR" altLang="en-US" sz="3000" b="1" dirty="0"/>
              <a:t>플레이 순환 구조</a:t>
            </a:r>
            <a:endParaRPr lang="en-US" altLang="ko-KR" sz="2000" dirty="0"/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D094C0D3-016B-4CA3-AB3B-4BF52C70C85D}"/>
              </a:ext>
            </a:extLst>
          </p:cNvPr>
          <p:cNvSpPr/>
          <p:nvPr/>
        </p:nvSpPr>
        <p:spPr>
          <a:xfrm>
            <a:off x="1325559" y="2689337"/>
            <a:ext cx="2076468" cy="795328"/>
          </a:xfrm>
          <a:prstGeom prst="flowChartDecisi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제한 기간이 남았는가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A393E09E-9BDB-4BE4-B785-7F1A444D37A6}"/>
              </a:ext>
            </a:extLst>
          </p:cNvPr>
          <p:cNvSpPr/>
          <p:nvPr/>
        </p:nvSpPr>
        <p:spPr>
          <a:xfrm>
            <a:off x="1054481" y="1019209"/>
            <a:ext cx="2620877" cy="661871"/>
          </a:xfrm>
          <a:prstGeom prst="flowChartAlternate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육성 플레이</a:t>
            </a:r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249D791D-1291-4D4B-8704-9C8013743F42}"/>
              </a:ext>
            </a:extLst>
          </p:cNvPr>
          <p:cNvSpPr/>
          <p:nvPr/>
        </p:nvSpPr>
        <p:spPr>
          <a:xfrm>
            <a:off x="6076122" y="2679400"/>
            <a:ext cx="2076468" cy="795328"/>
          </a:xfrm>
          <a:prstGeom prst="flowChartDecisi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지속해서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도전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4E0D8B3F-71E2-42CD-AE18-AEE30291910D}"/>
              </a:ext>
            </a:extLst>
          </p:cNvPr>
          <p:cNvSpPr/>
          <p:nvPr/>
        </p:nvSpPr>
        <p:spPr>
          <a:xfrm>
            <a:off x="1333509" y="3631345"/>
            <a:ext cx="2076468" cy="795328"/>
          </a:xfrm>
          <a:prstGeom prst="flowChartDecisi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스케쥴 진행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p:sp>
        <p:nvSpPr>
          <p:cNvPr id="21" name="순서도: 판단 20">
            <a:extLst>
              <a:ext uri="{FF2B5EF4-FFF2-40B4-BE49-F238E27FC236}">
                <a16:creationId xmlns:a16="http://schemas.microsoft.com/office/drawing/2014/main" id="{C34E048E-2934-4CBA-956F-28F63BA54FCD}"/>
              </a:ext>
            </a:extLst>
          </p:cNvPr>
          <p:cNvSpPr/>
          <p:nvPr/>
        </p:nvSpPr>
        <p:spPr>
          <a:xfrm>
            <a:off x="3732949" y="4511548"/>
            <a:ext cx="2076468" cy="795328"/>
          </a:xfrm>
          <a:prstGeom prst="flowChartDecisi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전투 승리</a:t>
            </a:r>
            <a:r>
              <a:rPr lang="en-US" altLang="ko-KR" sz="1400" b="1" dirty="0"/>
              <a:t>?</a:t>
            </a:r>
            <a:endParaRPr lang="ko-KR" altLang="en-US" sz="1400" b="1" dirty="0"/>
          </a:p>
        </p:txBody>
      </p:sp>
      <p:sp>
        <p:nvSpPr>
          <p:cNvPr id="22" name="모서리가 둥근 직사각형 132">
            <a:extLst>
              <a:ext uri="{FF2B5EF4-FFF2-40B4-BE49-F238E27FC236}">
                <a16:creationId xmlns:a16="http://schemas.microsoft.com/office/drawing/2014/main" id="{7ADF5DC5-6BF3-4B56-8660-69612C1BA80A}"/>
              </a:ext>
            </a:extLst>
          </p:cNvPr>
          <p:cNvSpPr/>
          <p:nvPr/>
        </p:nvSpPr>
        <p:spPr>
          <a:xfrm>
            <a:off x="6278111" y="4645876"/>
            <a:ext cx="1785023" cy="497071"/>
          </a:xfrm>
          <a:prstGeom prst="flowChart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/>
              <a:t>내구도 손해</a:t>
            </a:r>
            <a:endParaRPr lang="ko-KR" altLang="en-US" sz="1600" b="1" dirty="0"/>
          </a:p>
        </p:txBody>
      </p:sp>
      <p:sp>
        <p:nvSpPr>
          <p:cNvPr id="23" name="모서리가 둥근 직사각형 132">
            <a:extLst>
              <a:ext uri="{FF2B5EF4-FFF2-40B4-BE49-F238E27FC236}">
                <a16:creationId xmlns:a16="http://schemas.microsoft.com/office/drawing/2014/main" id="{E5590335-DC02-4995-99DF-883B21DC8EF1}"/>
              </a:ext>
            </a:extLst>
          </p:cNvPr>
          <p:cNvSpPr/>
          <p:nvPr/>
        </p:nvSpPr>
        <p:spPr>
          <a:xfrm>
            <a:off x="3878672" y="5511280"/>
            <a:ext cx="1785023" cy="497071"/>
          </a:xfrm>
          <a:prstGeom prst="flowChart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보상획득</a:t>
            </a:r>
          </a:p>
        </p:txBody>
      </p:sp>
      <p:sp>
        <p:nvSpPr>
          <p:cNvPr id="24" name="순서도: 판단 23">
            <a:extLst>
              <a:ext uri="{FF2B5EF4-FFF2-40B4-BE49-F238E27FC236}">
                <a16:creationId xmlns:a16="http://schemas.microsoft.com/office/drawing/2014/main" id="{AD429957-47A8-4E41-97C4-D4274C93DF4E}"/>
              </a:ext>
            </a:extLst>
          </p:cNvPr>
          <p:cNvSpPr/>
          <p:nvPr/>
        </p:nvSpPr>
        <p:spPr>
          <a:xfrm>
            <a:off x="1325559" y="5362152"/>
            <a:ext cx="2076468" cy="795328"/>
          </a:xfrm>
          <a:prstGeom prst="flowChartDecisi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랜덤 전투 </a:t>
            </a:r>
            <a:br>
              <a:rPr lang="en-US" altLang="ko-KR" sz="1200" b="1" dirty="0"/>
            </a:br>
            <a:r>
              <a:rPr lang="ko-KR" altLang="en-US" sz="1200" b="1" dirty="0"/>
              <a:t>엔카운트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p:sp>
        <p:nvSpPr>
          <p:cNvPr id="25" name="모서리가 둥근 직사각형 132">
            <a:extLst>
              <a:ext uri="{FF2B5EF4-FFF2-40B4-BE49-F238E27FC236}">
                <a16:creationId xmlns:a16="http://schemas.microsoft.com/office/drawing/2014/main" id="{4843A5A1-5D0A-4145-8A60-D44337340FF6}"/>
              </a:ext>
            </a:extLst>
          </p:cNvPr>
          <p:cNvSpPr/>
          <p:nvPr/>
        </p:nvSpPr>
        <p:spPr>
          <a:xfrm>
            <a:off x="1471281" y="2047199"/>
            <a:ext cx="1785023" cy="497071"/>
          </a:xfrm>
          <a:prstGeom prst="flowChart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새로운 턴</a:t>
            </a: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59916428-094A-42F1-BD4D-5C6A601B8058}"/>
              </a:ext>
            </a:extLst>
          </p:cNvPr>
          <p:cNvSpPr/>
          <p:nvPr/>
        </p:nvSpPr>
        <p:spPr>
          <a:xfrm>
            <a:off x="8750217" y="2746128"/>
            <a:ext cx="2620877" cy="661871"/>
          </a:xfrm>
          <a:prstGeom prst="flowChartAlternate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엔딩</a:t>
            </a:r>
            <a:endParaRPr lang="ko-KR" altLang="en-US" sz="2400" b="1" dirty="0"/>
          </a:p>
        </p:txBody>
      </p:sp>
      <p:sp>
        <p:nvSpPr>
          <p:cNvPr id="75" name="모서리가 둥근 직사각형 132">
            <a:extLst>
              <a:ext uri="{FF2B5EF4-FFF2-40B4-BE49-F238E27FC236}">
                <a16:creationId xmlns:a16="http://schemas.microsoft.com/office/drawing/2014/main" id="{09148EC4-C29C-468B-B587-FFE0767E8DF6}"/>
              </a:ext>
            </a:extLst>
          </p:cNvPr>
          <p:cNvSpPr/>
          <p:nvPr/>
        </p:nvSpPr>
        <p:spPr>
          <a:xfrm>
            <a:off x="6221844" y="2047063"/>
            <a:ext cx="1785023" cy="497071"/>
          </a:xfrm>
          <a:prstGeom prst="flowChart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재화 지불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제한 기간 연장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AB1D8449-97B7-462F-9972-FEE9F6A7F4B3}"/>
              </a:ext>
            </a:extLst>
          </p:cNvPr>
          <p:cNvCxnSpPr>
            <a:stCxn id="17" idx="0"/>
            <a:endCxn id="75" idx="2"/>
          </p:cNvCxnSpPr>
          <p:nvPr/>
        </p:nvCxnSpPr>
        <p:spPr>
          <a:xfrm flipV="1">
            <a:off x="7114356" y="2544134"/>
            <a:ext cx="0" cy="135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C841EC9-00C3-42D7-8B8F-CF533EB81A86}"/>
              </a:ext>
            </a:extLst>
          </p:cNvPr>
          <p:cNvGrpSpPr/>
          <p:nvPr/>
        </p:nvGrpSpPr>
        <p:grpSpPr>
          <a:xfrm>
            <a:off x="1471281" y="1350145"/>
            <a:ext cx="8589376" cy="5011517"/>
            <a:chOff x="1471281" y="1350145"/>
            <a:chExt cx="8589376" cy="5011517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985612E-6347-43D0-9E56-10AB8B3D59B4}"/>
                </a:ext>
              </a:extLst>
            </p:cNvPr>
            <p:cNvCxnSpPr>
              <a:cxnSpLocks/>
              <a:stCxn id="20" idx="2"/>
              <a:endCxn id="132" idx="0"/>
            </p:cNvCxnSpPr>
            <p:nvPr/>
          </p:nvCxnSpPr>
          <p:spPr>
            <a:xfrm>
              <a:off x="2371743" y="4426673"/>
              <a:ext cx="1" cy="20249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1D7E1F40-2134-41DD-91A6-EC986CE41BDD}"/>
                </a:ext>
              </a:extLst>
            </p:cNvPr>
            <p:cNvCxnSpPr>
              <a:cxnSpLocks/>
              <a:stCxn id="132" idx="2"/>
              <a:endCxn id="24" idx="0"/>
            </p:cNvCxnSpPr>
            <p:nvPr/>
          </p:nvCxnSpPr>
          <p:spPr>
            <a:xfrm flipH="1">
              <a:off x="2363793" y="5159661"/>
              <a:ext cx="7951" cy="20249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49E3CBA-E7B4-4ED8-A25E-188D2A710D2A}"/>
                </a:ext>
              </a:extLst>
            </p:cNvPr>
            <p:cNvCxnSpPr>
              <a:stCxn id="20" idx="3"/>
              <a:endCxn id="133" idx="1"/>
            </p:cNvCxnSpPr>
            <p:nvPr/>
          </p:nvCxnSpPr>
          <p:spPr>
            <a:xfrm>
              <a:off x="3409977" y="4029009"/>
              <a:ext cx="468695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FB137E1A-B00F-4B61-A3E3-99EE35053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2844" y="4029008"/>
              <a:ext cx="476645" cy="1730807"/>
            </a:xfrm>
            <a:prstGeom prst="bentConnector3">
              <a:avLst/>
            </a:prstGeom>
            <a:ln w="38100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4AD5B04-ACC6-4165-9807-7247517BF860}"/>
                </a:ext>
              </a:extLst>
            </p:cNvPr>
            <p:cNvCxnSpPr>
              <a:cxnSpLocks/>
              <a:stCxn id="133" idx="2"/>
              <a:endCxn id="21" idx="0"/>
            </p:cNvCxnSpPr>
            <p:nvPr/>
          </p:nvCxnSpPr>
          <p:spPr>
            <a:xfrm flipH="1">
              <a:off x="4771183" y="4277544"/>
              <a:ext cx="1" cy="23400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807636F7-F72B-4701-AB11-D63C565320EC}"/>
                </a:ext>
              </a:extLst>
            </p:cNvPr>
            <p:cNvCxnSpPr>
              <a:cxnSpLocks/>
              <a:stCxn id="21" idx="2"/>
              <a:endCxn id="23" idx="0"/>
            </p:cNvCxnSpPr>
            <p:nvPr/>
          </p:nvCxnSpPr>
          <p:spPr>
            <a:xfrm>
              <a:off x="4771183" y="5306876"/>
              <a:ext cx="1" cy="20440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2675D268-41F0-486D-A694-F287357E32EE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5809417" y="4909212"/>
              <a:ext cx="46869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0DA0FBFC-2024-455E-8C81-300C933D7F8B}"/>
                </a:ext>
              </a:extLst>
            </p:cNvPr>
            <p:cNvCxnSpPr>
              <a:cxnSpLocks/>
              <a:stCxn id="22" idx="2"/>
              <a:endCxn id="25" idx="1"/>
            </p:cNvCxnSpPr>
            <p:nvPr/>
          </p:nvCxnSpPr>
          <p:spPr>
            <a:xfrm rot="5400000" flipH="1">
              <a:off x="2897346" y="869670"/>
              <a:ext cx="2847212" cy="5699342"/>
            </a:xfrm>
            <a:prstGeom prst="bentConnector4">
              <a:avLst>
                <a:gd name="adj1" fmla="val -42937"/>
                <a:gd name="adj2" fmla="val 107150"/>
              </a:avLst>
            </a:prstGeom>
            <a:ln w="38100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1032E0B6-17DA-4EE8-A94B-85665CC5A841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2363793" y="6157480"/>
              <a:ext cx="0" cy="20418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E2D30A9B-F5B3-4D88-A851-E5F1D2410A5A}"/>
                </a:ext>
              </a:extLst>
            </p:cNvPr>
            <p:cNvCxnSpPr/>
            <p:nvPr/>
          </p:nvCxnSpPr>
          <p:spPr>
            <a:xfrm>
              <a:off x="4757535" y="6008351"/>
              <a:ext cx="0" cy="35331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F2EF8C33-FE23-4834-9C1B-7980C6876E68}"/>
                </a:ext>
              </a:extLst>
            </p:cNvPr>
            <p:cNvCxnSpPr>
              <a:cxnSpLocks/>
              <a:stCxn id="2" idx="3"/>
              <a:endCxn id="17" idx="1"/>
            </p:cNvCxnSpPr>
            <p:nvPr/>
          </p:nvCxnSpPr>
          <p:spPr>
            <a:xfrm flipV="1">
              <a:off x="3402027" y="3077064"/>
              <a:ext cx="2674095" cy="9937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E8D8C892-A666-4956-B27A-FB90C35E57C2}"/>
                </a:ext>
              </a:extLst>
            </p:cNvPr>
            <p:cNvCxnSpPr>
              <a:stCxn id="3" idx="2"/>
              <a:endCxn id="25" idx="0"/>
            </p:cNvCxnSpPr>
            <p:nvPr/>
          </p:nvCxnSpPr>
          <p:spPr>
            <a:xfrm flipH="1">
              <a:off x="2363793" y="1681080"/>
              <a:ext cx="1127" cy="366119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6B6C9038-544C-490F-AE72-0CBA16280251}"/>
                </a:ext>
              </a:extLst>
            </p:cNvPr>
            <p:cNvCxnSpPr>
              <a:cxnSpLocks/>
              <a:stCxn id="25" idx="2"/>
              <a:endCxn id="2" idx="0"/>
            </p:cNvCxnSpPr>
            <p:nvPr/>
          </p:nvCxnSpPr>
          <p:spPr>
            <a:xfrm>
              <a:off x="2363793" y="2544270"/>
              <a:ext cx="0" cy="145067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0456B874-C91E-4997-8334-97C15B452D0B}"/>
                </a:ext>
              </a:extLst>
            </p:cNvPr>
            <p:cNvCxnSpPr>
              <a:stCxn id="75" idx="1"/>
              <a:endCxn id="25" idx="3"/>
            </p:cNvCxnSpPr>
            <p:nvPr/>
          </p:nvCxnSpPr>
          <p:spPr>
            <a:xfrm flipH="1">
              <a:off x="3256304" y="2295599"/>
              <a:ext cx="2965540" cy="136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95A08876-1752-4945-9EF1-51B02056465C}"/>
                </a:ext>
              </a:extLst>
            </p:cNvPr>
            <p:cNvCxnSpPr>
              <a:stCxn id="17" idx="3"/>
              <a:endCxn id="26" idx="1"/>
            </p:cNvCxnSpPr>
            <p:nvPr/>
          </p:nvCxnSpPr>
          <p:spPr>
            <a:xfrm>
              <a:off x="8152590" y="3077064"/>
              <a:ext cx="597627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075EE0F1-4F5E-4683-8012-C8B872460F49}"/>
                </a:ext>
              </a:extLst>
            </p:cNvPr>
            <p:cNvCxnSpPr>
              <a:cxnSpLocks/>
              <a:stCxn id="26" idx="0"/>
              <a:endCxn id="3" idx="3"/>
            </p:cNvCxnSpPr>
            <p:nvPr/>
          </p:nvCxnSpPr>
          <p:spPr>
            <a:xfrm rot="16200000" flipV="1">
              <a:off x="6170016" y="-1144512"/>
              <a:ext cx="1395983" cy="6385298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636503EB-6676-458C-8DAF-E9EF20AA5D75}"/>
                </a:ext>
              </a:extLst>
            </p:cNvPr>
            <p:cNvCxnSpPr>
              <a:cxnSpLocks/>
              <a:stCxn id="2" idx="2"/>
              <a:endCxn id="20" idx="0"/>
            </p:cNvCxnSpPr>
            <p:nvPr/>
          </p:nvCxnSpPr>
          <p:spPr>
            <a:xfrm>
              <a:off x="2363793" y="3484665"/>
              <a:ext cx="7950" cy="14668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Google Shape;248;p7">
            <a:extLst>
              <a:ext uri="{FF2B5EF4-FFF2-40B4-BE49-F238E27FC236}">
                <a16:creationId xmlns:a16="http://schemas.microsoft.com/office/drawing/2014/main" id="{230DDBD0-54C4-4698-92E5-C1FD64FA5794}"/>
              </a:ext>
            </a:extLst>
          </p:cNvPr>
          <p:cNvSpPr txBox="1">
            <a:spLocks/>
          </p:cNvSpPr>
          <p:nvPr/>
        </p:nvSpPr>
        <p:spPr>
          <a:xfrm>
            <a:off x="7902730" y="955506"/>
            <a:ext cx="2813146" cy="7025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>
                <a:latin typeface="넥슨Lv1고딕" panose="00000500000000000000" pitchFamily="2" charset="-127"/>
                <a:ea typeface="넥슨Lv1고딕" panose="00000500000000000000" pitchFamily="2" charset="-127"/>
              </a:rPr>
              <a:t>새로운 주차 플레이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1" name="Google Shape;248;p7">
            <a:extLst>
              <a:ext uri="{FF2B5EF4-FFF2-40B4-BE49-F238E27FC236}">
                <a16:creationId xmlns:a16="http://schemas.microsoft.com/office/drawing/2014/main" id="{B7316CDA-45C0-4D25-82FB-104323AE2E2B}"/>
              </a:ext>
            </a:extLst>
          </p:cNvPr>
          <p:cNvSpPr txBox="1">
            <a:spLocks/>
          </p:cNvSpPr>
          <p:nvPr/>
        </p:nvSpPr>
        <p:spPr>
          <a:xfrm>
            <a:off x="2831252" y="2672623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아니오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Google Shape;248;p7">
            <a:extLst>
              <a:ext uri="{FF2B5EF4-FFF2-40B4-BE49-F238E27FC236}">
                <a16:creationId xmlns:a16="http://schemas.microsoft.com/office/drawing/2014/main" id="{638236D9-92C3-491C-AA80-05845D64378D}"/>
              </a:ext>
            </a:extLst>
          </p:cNvPr>
          <p:cNvSpPr txBox="1">
            <a:spLocks/>
          </p:cNvSpPr>
          <p:nvPr/>
        </p:nvSpPr>
        <p:spPr>
          <a:xfrm>
            <a:off x="1085660" y="3362946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rPr>
              <a:t>예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3" name="Google Shape;248;p7">
            <a:extLst>
              <a:ext uri="{FF2B5EF4-FFF2-40B4-BE49-F238E27FC236}">
                <a16:creationId xmlns:a16="http://schemas.microsoft.com/office/drawing/2014/main" id="{BFB0B72E-CDA6-4FA6-920D-31B0F9E0E3E0}"/>
              </a:ext>
            </a:extLst>
          </p:cNvPr>
          <p:cNvSpPr txBox="1">
            <a:spLocks/>
          </p:cNvSpPr>
          <p:nvPr/>
        </p:nvSpPr>
        <p:spPr>
          <a:xfrm>
            <a:off x="1067638" y="4266725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rPr>
              <a:t>예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4" name="Google Shape;248;p7">
            <a:extLst>
              <a:ext uri="{FF2B5EF4-FFF2-40B4-BE49-F238E27FC236}">
                <a16:creationId xmlns:a16="http://schemas.microsoft.com/office/drawing/2014/main" id="{9881367E-438C-4A2D-8533-FBE9E0DA2CA0}"/>
              </a:ext>
            </a:extLst>
          </p:cNvPr>
          <p:cNvSpPr txBox="1">
            <a:spLocks/>
          </p:cNvSpPr>
          <p:nvPr/>
        </p:nvSpPr>
        <p:spPr>
          <a:xfrm>
            <a:off x="1085660" y="5981395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rPr>
              <a:t>예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097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4.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게임 진행 </a:t>
            </a:r>
            <a:r>
              <a:rPr lang="ko-KR" altLang="en-US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플로우</a:t>
            </a:r>
            <a:endParaRPr lang="ko-KR" alt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293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타이틀 화면을 거치면 도착하는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홈 화면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홈 화면 확인 시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제한 기간이 존재한다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695528" y="2192043"/>
            <a:ext cx="8046180" cy="4346876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4" y="2124194"/>
            <a:ext cx="8045024" cy="45253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112" y="4874426"/>
            <a:ext cx="1051990" cy="1336904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>
          <a:xfrm>
            <a:off x="7907274" y="2308359"/>
            <a:ext cx="617726" cy="2404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ysClr val="windowText" lastClr="000000"/>
                </a:solidFill>
              </a:rPr>
              <a:t>옵션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064290" y="2308359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1000         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936916" y="2252693"/>
            <a:ext cx="2014074" cy="5390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안드로시아</a:t>
            </a:r>
            <a:endParaRPr lang="en-US" altLang="ko-KR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다음 </a:t>
            </a:r>
            <a:r>
              <a:rPr lang="ko-KR" altLang="en-US" sz="11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메인테넌스까지</a:t>
            </a:r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10 </a:t>
            </a:r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461181" y="6028366"/>
            <a:ext cx="432680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1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967630" y="6028360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492377" y="6028360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8017124" y="6028359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15" name="직사각형 14"/>
          <p:cNvSpPr/>
          <p:nvPr/>
        </p:nvSpPr>
        <p:spPr>
          <a:xfrm>
            <a:off x="7176248" y="2308359"/>
            <a:ext cx="617726" cy="2404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ysClr val="windowText" lastClr="000000"/>
                </a:solidFill>
              </a:rPr>
              <a:t>우편함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936916" y="2252693"/>
            <a:ext cx="2014074" cy="5390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72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411317" y="1126897"/>
            <a:ext cx="7369367" cy="4143458"/>
            <a:chOff x="2259411" y="711201"/>
            <a:chExt cx="7876378" cy="442852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9411" y="711201"/>
              <a:ext cx="7876378" cy="442852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65" b="99658" l="9875" r="899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525"/>
            <a:stretch/>
          </p:blipFill>
          <p:spPr>
            <a:xfrm>
              <a:off x="5045409" y="2728333"/>
              <a:ext cx="2304380" cy="2411395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2595649" y="5431656"/>
            <a:ext cx="7000703" cy="1186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안드로이드</a:t>
            </a:r>
            <a:r>
              <a:rPr lang="ko-KR" altLang="en-US" sz="2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메이커는 </a:t>
            </a:r>
            <a:r>
              <a:rPr lang="en-US" altLang="ko-KR" sz="2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SF </a:t>
            </a:r>
            <a:r>
              <a:rPr lang="ko-KR" altLang="en-US" sz="20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디스토피아</a:t>
            </a:r>
            <a:r>
              <a:rPr lang="ko-KR" altLang="en-US" sz="2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세계관에서</a:t>
            </a:r>
            <a:endParaRPr lang="en-US" altLang="ko-KR" sz="2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sz="20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안드로이드</a:t>
            </a:r>
            <a:r>
              <a:rPr lang="ko-KR" altLang="en-US" sz="2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소녀를 육성하는 </a:t>
            </a:r>
            <a:r>
              <a:rPr lang="ko-KR" altLang="en-US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육성 시뮬레이션</a:t>
            </a:r>
            <a:r>
              <a:rPr lang="en-US" altLang="ko-KR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RPG</a:t>
            </a:r>
            <a:r>
              <a:rPr lang="ko-KR" altLang="en-US" sz="2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입니다</a:t>
            </a:r>
            <a:r>
              <a:rPr lang="en-US" altLang="ko-KR" sz="2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  <a:endParaRPr lang="ko-KR" altLang="en-US" sz="2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Google Shape;248;p7"/>
          <p:cNvSpPr txBox="1">
            <a:spLocks/>
          </p:cNvSpPr>
          <p:nvPr/>
        </p:nvSpPr>
        <p:spPr>
          <a:xfrm>
            <a:off x="306387" y="208479"/>
            <a:ext cx="1953024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3000" b="1" dirty="0"/>
              <a:t>개요</a:t>
            </a:r>
            <a:endParaRPr lang="en-US" altLang="ko-KR" sz="2000" dirty="0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886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을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통해 육성 플레이 시작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696684" y="2053313"/>
            <a:ext cx="8046180" cy="4346876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40" y="1985464"/>
            <a:ext cx="8045024" cy="45253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268" y="4735696"/>
            <a:ext cx="1051990" cy="1336904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>
          <a:xfrm>
            <a:off x="7908430" y="2169629"/>
            <a:ext cx="617726" cy="2404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ysClr val="windowText" lastClr="000000"/>
                </a:solidFill>
              </a:rPr>
              <a:t>옵션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065446" y="2169629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1000         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938072" y="2113963"/>
            <a:ext cx="2014074" cy="5390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안드로시아</a:t>
            </a:r>
            <a:endParaRPr lang="en-US" altLang="ko-KR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다음 </a:t>
            </a:r>
            <a:r>
              <a:rPr lang="ko-KR" altLang="en-US" sz="11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메인테넌스까지</a:t>
            </a:r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10 </a:t>
            </a:r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462337" y="5889636"/>
            <a:ext cx="432680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1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968786" y="5889630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493533" y="5889630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8018280" y="5889629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15" name="직사각형 14"/>
          <p:cNvSpPr/>
          <p:nvPr/>
        </p:nvSpPr>
        <p:spPr>
          <a:xfrm>
            <a:off x="7177404" y="2169629"/>
            <a:ext cx="617726" cy="2404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ysClr val="windowText" lastClr="000000"/>
                </a:solidFill>
              </a:rPr>
              <a:t>우편함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968786" y="5889629"/>
            <a:ext cx="450978" cy="36594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7538">
            <a:off x="7249650" y="6126240"/>
            <a:ext cx="444335" cy="499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780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128" name="Google Shape;248;p7"/>
          <p:cNvSpPr txBox="1">
            <a:spLocks/>
          </p:cNvSpPr>
          <p:nvPr/>
        </p:nvSpPr>
        <p:spPr>
          <a:xfrm>
            <a:off x="696684" y="1125022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스케쥴은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 단위이며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주차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~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주차 일정을 모두 채우면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스케쥴을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진행한다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별로 </a:t>
            </a:r>
            <a:r>
              <a:rPr lang="ko-KR" altLang="en-US" sz="2400" dirty="0">
                <a:solidFill>
                  <a:srgbClr val="00B0F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상승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/</a:t>
            </a:r>
            <a:r>
              <a:rPr lang="ko-KR" altLang="en-US" sz="2400" b="1" dirty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감소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할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스테이터스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및 재화의 양이 각기 다르다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8770916" y="4151250"/>
            <a:ext cx="2450053" cy="13861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스케쥴을</a:t>
            </a:r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진행하시겠습니까</a:t>
            </a:r>
            <a:r>
              <a:rPr lang="en-US" altLang="ko-KR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확인            취소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4" name="Google Shape;248;p7"/>
          <p:cNvSpPr txBox="1">
            <a:spLocks/>
          </p:cNvSpPr>
          <p:nvPr/>
        </p:nvSpPr>
        <p:spPr>
          <a:xfrm>
            <a:off x="8648944" y="5629653"/>
            <a:ext cx="2813146" cy="7025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en-US" altLang="ko-KR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주차 일정까지 채우면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컨펌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박스가 표시된다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696684" y="2229720"/>
            <a:ext cx="7731220" cy="4176721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65" b="99658" l="9875" r="89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1" b="38179"/>
          <a:stretch/>
        </p:blipFill>
        <p:spPr>
          <a:xfrm>
            <a:off x="1033690" y="2644574"/>
            <a:ext cx="2804914" cy="3131447"/>
          </a:xfrm>
          <a:prstGeom prst="rect">
            <a:avLst/>
          </a:prstGeom>
        </p:spPr>
      </p:pic>
      <p:grpSp>
        <p:nvGrpSpPr>
          <p:cNvPr id="133" name="그룹 132"/>
          <p:cNvGrpSpPr/>
          <p:nvPr/>
        </p:nvGrpSpPr>
        <p:grpSpPr>
          <a:xfrm>
            <a:off x="5086682" y="3168447"/>
            <a:ext cx="3225206" cy="3197055"/>
            <a:chOff x="6083301" y="1916528"/>
            <a:chExt cx="4251324" cy="4214217"/>
          </a:xfrm>
        </p:grpSpPr>
        <p:sp>
          <p:nvSpPr>
            <p:cNvPr id="153" name="모서리가 둥근 직사각형 152"/>
            <p:cNvSpPr/>
            <p:nvPr/>
          </p:nvSpPr>
          <p:spPr>
            <a:xfrm>
              <a:off x="6163502" y="2744396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연구실 보조 </a:t>
              </a:r>
              <a:endParaRPr lang="en-US" altLang="ko-KR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1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6163502" y="3595487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광산 작업</a:t>
              </a:r>
              <a:endParaRPr lang="en-US" altLang="ko-KR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2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6163502" y="4445893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온실 관리</a:t>
              </a:r>
              <a:endParaRPr lang="en-US" altLang="ko-KR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1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grpSp>
          <p:nvGrpSpPr>
            <p:cNvPr id="156" name="그룹 155"/>
            <p:cNvGrpSpPr/>
            <p:nvPr/>
          </p:nvGrpSpPr>
          <p:grpSpPr>
            <a:xfrm>
              <a:off x="8411137" y="2994374"/>
              <a:ext cx="352425" cy="352425"/>
              <a:chOff x="7179625" y="2987083"/>
              <a:chExt cx="352425" cy="352425"/>
            </a:xfrm>
          </p:grpSpPr>
          <p:sp>
            <p:nvSpPr>
              <p:cNvPr id="193" name="타원 192"/>
              <p:cNvSpPr/>
              <p:nvPr/>
            </p:nvSpPr>
            <p:spPr>
              <a:xfrm>
                <a:off x="7179625" y="2987083"/>
                <a:ext cx="352425" cy="352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pic>
            <p:nvPicPr>
              <p:cNvPr id="194" name="그림 193"/>
              <p:cNvPicPr>
                <a:picLocks noChangeAspect="1"/>
              </p:cNvPicPr>
              <p:nvPr/>
            </p:nvPicPr>
            <p:blipFill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299" b="97922" l="656" r="98361">
                            <a14:foregroundMark x1="40656" y1="18961" x2="46557" y2="31429"/>
                            <a14:foregroundMark x1="53115" y1="23117" x2="61967" y2="30909"/>
                            <a14:foregroundMark x1="40328" y1="13766" x2="21311" y2="34026"/>
                            <a14:foregroundMark x1="26230" y1="43117" x2="60328" y2="36364"/>
                            <a14:foregroundMark x1="25246" y1="37922" x2="25246" y2="4831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32168" y="3023350"/>
                <a:ext cx="247337" cy="312212"/>
              </a:xfrm>
              <a:prstGeom prst="rect">
                <a:avLst/>
              </a:prstGeom>
            </p:spPr>
          </p:pic>
        </p:grpSp>
        <p:grpSp>
          <p:nvGrpSpPr>
            <p:cNvPr id="157" name="그룹 156"/>
            <p:cNvGrpSpPr/>
            <p:nvPr/>
          </p:nvGrpSpPr>
          <p:grpSpPr>
            <a:xfrm>
              <a:off x="8885719" y="4642809"/>
              <a:ext cx="352425" cy="352425"/>
              <a:chOff x="7016259" y="1872234"/>
              <a:chExt cx="352425" cy="352425"/>
            </a:xfrm>
          </p:grpSpPr>
          <p:pic>
            <p:nvPicPr>
              <p:cNvPr id="191" name="그림 190"/>
              <p:cNvPicPr>
                <a:picLocks noChangeAspect="1"/>
              </p:cNvPicPr>
              <p:nvPr/>
            </p:nvPicPr>
            <p:blipFill>
              <a:blip r:embed="rId6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632" b="92105" l="1299" r="8831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35893" y="1896447"/>
                <a:ext cx="315672" cy="311572"/>
              </a:xfrm>
              <a:prstGeom prst="rect">
                <a:avLst/>
              </a:prstGeom>
            </p:spPr>
          </p:pic>
          <p:sp>
            <p:nvSpPr>
              <p:cNvPr id="192" name="타원 191"/>
              <p:cNvSpPr/>
              <p:nvPr/>
            </p:nvSpPr>
            <p:spPr>
              <a:xfrm>
                <a:off x="7016259" y="187223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158" name="그룹 157"/>
            <p:cNvGrpSpPr/>
            <p:nvPr/>
          </p:nvGrpSpPr>
          <p:grpSpPr>
            <a:xfrm>
              <a:off x="8885719" y="2998435"/>
              <a:ext cx="352425" cy="352425"/>
              <a:chOff x="6296898" y="2401662"/>
              <a:chExt cx="352425" cy="352425"/>
            </a:xfrm>
          </p:grpSpPr>
          <p:pic>
            <p:nvPicPr>
              <p:cNvPr id="189" name="그림 188"/>
              <p:cNvPicPr>
                <a:picLocks noChangeAspect="1"/>
              </p:cNvPicPr>
              <p:nvPr/>
            </p:nvPicPr>
            <p:blipFill>
              <a:blip r:embed="rId8">
                <a:grayscl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3846" b="93590" l="4348" r="98551">
                            <a14:foregroundMark x1="50725" y1="23077" x2="66667" y2="3846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16342" y="2420724"/>
                <a:ext cx="282874" cy="319771"/>
              </a:xfrm>
              <a:prstGeom prst="rect">
                <a:avLst/>
              </a:prstGeom>
            </p:spPr>
          </p:pic>
          <p:sp>
            <p:nvSpPr>
              <p:cNvPr id="190" name="타원 189"/>
              <p:cNvSpPr/>
              <p:nvPr/>
            </p:nvSpPr>
            <p:spPr>
              <a:xfrm>
                <a:off x="6296898" y="2401662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>
              <a:off x="8411137" y="3845833"/>
              <a:ext cx="352425" cy="352425"/>
              <a:chOff x="6859680" y="2350600"/>
              <a:chExt cx="352425" cy="352425"/>
            </a:xfrm>
          </p:grpSpPr>
          <p:pic>
            <p:nvPicPr>
              <p:cNvPr id="187" name="그림 186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41026" y1="67857" x2="47436" y2="69048"/>
                            <a14:foregroundMark x1="41026" y1="82143" x2="53846" y2="82143"/>
                            <a14:foregroundMark x1="39744" y1="84524" x2="52564" y2="8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69033" y="2355363"/>
                <a:ext cx="319771" cy="344369"/>
              </a:xfrm>
              <a:prstGeom prst="rect">
                <a:avLst/>
              </a:prstGeom>
            </p:spPr>
          </p:pic>
          <p:sp>
            <p:nvSpPr>
              <p:cNvPr id="188" name="타원 187"/>
              <p:cNvSpPr/>
              <p:nvPr/>
            </p:nvSpPr>
            <p:spPr>
              <a:xfrm>
                <a:off x="6859680" y="2350600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160" name="그룹 159"/>
            <p:cNvGrpSpPr/>
            <p:nvPr/>
          </p:nvGrpSpPr>
          <p:grpSpPr>
            <a:xfrm>
              <a:off x="8885719" y="3845833"/>
              <a:ext cx="352425" cy="370801"/>
              <a:chOff x="6457779" y="2901044"/>
              <a:chExt cx="352425" cy="370801"/>
            </a:xfrm>
          </p:grpSpPr>
          <p:pic>
            <p:nvPicPr>
              <p:cNvPr id="185" name="그림 184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186" name="타원 185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161" name="그룹 160"/>
            <p:cNvGrpSpPr/>
            <p:nvPr/>
          </p:nvGrpSpPr>
          <p:grpSpPr>
            <a:xfrm>
              <a:off x="8411137" y="4655385"/>
              <a:ext cx="352425" cy="352425"/>
              <a:chOff x="7045659" y="2847137"/>
              <a:chExt cx="352425" cy="352425"/>
            </a:xfrm>
          </p:grpSpPr>
          <p:pic>
            <p:nvPicPr>
              <p:cNvPr id="183" name="그림 182"/>
              <p:cNvPicPr>
                <a:picLocks noChangeAspect="1"/>
              </p:cNvPicPr>
              <p:nvPr/>
            </p:nvPicPr>
            <p:blipFill>
              <a:blip r:embed="rId1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184" name="타원 183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162" name="아래쪽 화살표 161"/>
            <p:cNvSpPr/>
            <p:nvPr/>
          </p:nvSpPr>
          <p:spPr>
            <a:xfrm rot="10800000">
              <a:off x="9161241" y="292455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63" name="아래쪽 화살표 162"/>
            <p:cNvSpPr/>
            <p:nvPr/>
          </p:nvSpPr>
          <p:spPr>
            <a:xfrm rot="10800000">
              <a:off x="8645290" y="292455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64" name="아래쪽 화살표 163"/>
            <p:cNvSpPr/>
            <p:nvPr/>
          </p:nvSpPr>
          <p:spPr>
            <a:xfrm rot="10800000">
              <a:off x="9161241" y="3758605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65" name="아래쪽 화살표 164"/>
            <p:cNvSpPr/>
            <p:nvPr/>
          </p:nvSpPr>
          <p:spPr>
            <a:xfrm rot="10800000">
              <a:off x="8645290" y="3758605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66" name="아래쪽 화살표 165"/>
            <p:cNvSpPr/>
            <p:nvPr/>
          </p:nvSpPr>
          <p:spPr>
            <a:xfrm rot="10800000">
              <a:off x="9161241" y="457067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67" name="아래쪽 화살표 166"/>
            <p:cNvSpPr/>
            <p:nvPr/>
          </p:nvSpPr>
          <p:spPr>
            <a:xfrm rot="10800000">
              <a:off x="8645290" y="457067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68" name="그룹 167"/>
            <p:cNvGrpSpPr/>
            <p:nvPr/>
          </p:nvGrpSpPr>
          <p:grpSpPr>
            <a:xfrm>
              <a:off x="9374781" y="3848392"/>
              <a:ext cx="352425" cy="352425"/>
              <a:chOff x="7045659" y="2847137"/>
              <a:chExt cx="352425" cy="352425"/>
            </a:xfrm>
          </p:grpSpPr>
          <p:pic>
            <p:nvPicPr>
              <p:cNvPr id="181" name="그림 180"/>
              <p:cNvPicPr>
                <a:picLocks noChangeAspect="1"/>
              </p:cNvPicPr>
              <p:nvPr/>
            </p:nvPicPr>
            <p:blipFill>
              <a:blip r:embed="rId1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182" name="타원 181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169" name="아래쪽 화살표 168"/>
            <p:cNvSpPr/>
            <p:nvPr/>
          </p:nvSpPr>
          <p:spPr>
            <a:xfrm>
              <a:off x="9633135" y="3758605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70" name="그룹 169"/>
            <p:cNvGrpSpPr/>
            <p:nvPr/>
          </p:nvGrpSpPr>
          <p:grpSpPr>
            <a:xfrm>
              <a:off x="9373970" y="3002544"/>
              <a:ext cx="352425" cy="352425"/>
              <a:chOff x="6859680" y="2350600"/>
              <a:chExt cx="352425" cy="352425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41026" y1="67857" x2="47436" y2="69048"/>
                            <a14:foregroundMark x1="41026" y1="82143" x2="53846" y2="82143"/>
                            <a14:foregroundMark x1="39744" y1="84524" x2="52564" y2="8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69033" y="2355363"/>
                <a:ext cx="319771" cy="344369"/>
              </a:xfrm>
              <a:prstGeom prst="rect">
                <a:avLst/>
              </a:prstGeom>
            </p:spPr>
          </p:pic>
          <p:sp>
            <p:nvSpPr>
              <p:cNvPr id="180" name="타원 179"/>
              <p:cNvSpPr/>
              <p:nvPr/>
            </p:nvSpPr>
            <p:spPr>
              <a:xfrm>
                <a:off x="6859680" y="2350600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171" name="아래쪽 화살표 170"/>
            <p:cNvSpPr/>
            <p:nvPr/>
          </p:nvSpPr>
          <p:spPr>
            <a:xfrm>
              <a:off x="9630615" y="2934296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72" name="그룹 171"/>
            <p:cNvGrpSpPr/>
            <p:nvPr/>
          </p:nvGrpSpPr>
          <p:grpSpPr>
            <a:xfrm>
              <a:off x="9376451" y="4633343"/>
              <a:ext cx="352425" cy="370801"/>
              <a:chOff x="6457779" y="2901044"/>
              <a:chExt cx="352425" cy="370801"/>
            </a:xfrm>
          </p:grpSpPr>
          <p:pic>
            <p:nvPicPr>
              <p:cNvPr id="177" name="그림 176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178" name="타원 177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173" name="아래쪽 화살표 172"/>
            <p:cNvSpPr/>
            <p:nvPr/>
          </p:nvSpPr>
          <p:spPr>
            <a:xfrm>
              <a:off x="9630615" y="4570676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6163502" y="1916528"/>
              <a:ext cx="3916319" cy="74570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 수집  원정</a:t>
              </a:r>
              <a:endParaRPr lang="en-US" altLang="ko-KR" sz="1100" b="1" dirty="0">
                <a:solidFill>
                  <a:schemeClr val="tx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4</a:t>
              </a:r>
              <a:r>
                <a:rPr lang="ko-KR" altLang="en-US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sp>
          <p:nvSpPr>
            <p:cNvPr id="175" name="모서리가 둥근 직사각형 174"/>
            <p:cNvSpPr/>
            <p:nvPr/>
          </p:nvSpPr>
          <p:spPr>
            <a:xfrm>
              <a:off x="6163502" y="5353717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</a:rPr>
                <a:t>농사</a:t>
              </a:r>
              <a:endParaRPr lang="en-US" altLang="ko-KR" sz="1100" b="1" dirty="0">
                <a:solidFill>
                  <a:sysClr val="windowText" lastClr="000000"/>
                </a:solidFill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</a:rPr>
                <a:t>: 1</a:t>
              </a:r>
              <a:r>
                <a:rPr lang="ko-KR" altLang="en-US" sz="1100" b="1" dirty="0">
                  <a:solidFill>
                    <a:sysClr val="windowText" lastClr="000000"/>
                  </a:solidFill>
                </a:rPr>
                <a:t>주</a:t>
              </a: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6083301" y="5511591"/>
              <a:ext cx="4251324" cy="61915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34" name="직사각형 133"/>
          <p:cNvSpPr/>
          <p:nvPr/>
        </p:nvSpPr>
        <p:spPr>
          <a:xfrm>
            <a:off x="6212661" y="5954446"/>
            <a:ext cx="415743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>
                <a:latin typeface="넥슨Lv1고딕" panose="00000500000000000000" pitchFamily="2" charset="-127"/>
                <a:ea typeface="넥슨Lv1고딕" panose="00000500000000000000" pitchFamily="2" charset="-127"/>
              </a:rPr>
              <a:t>홈</a:t>
            </a:r>
            <a:endParaRPr lang="ko-KR" altLang="en-US" sz="9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6699285" y="5954440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7203492" y="5954440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연구소</a:t>
            </a:r>
          </a:p>
        </p:txBody>
      </p:sp>
      <p:sp>
        <p:nvSpPr>
          <p:cNvPr id="137" name="직사각형 136"/>
          <p:cNvSpPr/>
          <p:nvPr/>
        </p:nvSpPr>
        <p:spPr>
          <a:xfrm>
            <a:off x="7707698" y="5954440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04" t="31737" r="35658" b="28343"/>
          <a:stretch/>
        </p:blipFill>
        <p:spPr>
          <a:xfrm>
            <a:off x="740282" y="2218743"/>
            <a:ext cx="602718" cy="504367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1291832" y="2338438"/>
            <a:ext cx="2492494" cy="26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r>
              <a:rPr lang="ko-KR" altLang="en-US" sz="11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47388" y="3281547"/>
            <a:ext cx="316049" cy="305150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23466" y="3281547"/>
            <a:ext cx="319544" cy="305150"/>
          </a:xfrm>
          <a:prstGeom prst="rect">
            <a:avLst/>
          </a:prstGeom>
        </p:spPr>
      </p:pic>
      <p:sp>
        <p:nvSpPr>
          <p:cNvPr id="142" name="아래쪽 화살표 141"/>
          <p:cNvSpPr/>
          <p:nvPr/>
        </p:nvSpPr>
        <p:spPr>
          <a:xfrm rot="10800000">
            <a:off x="7074269" y="3208455"/>
            <a:ext cx="116682" cy="14618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43" name="아래쪽 화살표 142"/>
          <p:cNvSpPr/>
          <p:nvPr/>
        </p:nvSpPr>
        <p:spPr>
          <a:xfrm rot="10800000">
            <a:off x="7505096" y="3201540"/>
            <a:ext cx="116682" cy="14618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3442192" y="4308657"/>
            <a:ext cx="1573930" cy="1573930"/>
            <a:chOff x="4649553" y="3660783"/>
            <a:chExt cx="1875119" cy="1875119"/>
          </a:xfrm>
        </p:grpSpPr>
        <p:sp>
          <p:nvSpPr>
            <p:cNvPr id="148" name="모서리가 둥근 직사각형 147"/>
            <p:cNvSpPr/>
            <p:nvPr/>
          </p:nvSpPr>
          <p:spPr>
            <a:xfrm>
              <a:off x="4649553" y="3660783"/>
              <a:ext cx="1875119" cy="1875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899170" y="3701623"/>
              <a:ext cx="1375884" cy="311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이번 달 </a:t>
              </a:r>
              <a:r>
                <a:rPr lang="ko-KR" altLang="en-US" sz="11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스케쥴</a:t>
              </a:r>
              <a:endPara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>
              <a:off x="4649553" y="4007905"/>
              <a:ext cx="187511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4695379" y="4077612"/>
              <a:ext cx="701806" cy="1320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3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4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301172" y="4077612"/>
              <a:ext cx="1160706" cy="1320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연구실 보조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광산 작업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광산 작업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온실 관리</a:t>
              </a:r>
            </a:p>
          </p:txBody>
        </p:sp>
      </p:grpSp>
      <p:sp>
        <p:nvSpPr>
          <p:cNvPr id="145" name="직사각형 144"/>
          <p:cNvSpPr/>
          <p:nvPr/>
        </p:nvSpPr>
        <p:spPr>
          <a:xfrm>
            <a:off x="8175021" y="3194314"/>
            <a:ext cx="170865" cy="270147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6" name="직사각형 145"/>
          <p:cNvSpPr/>
          <p:nvPr/>
        </p:nvSpPr>
        <p:spPr>
          <a:xfrm>
            <a:off x="8175021" y="3196316"/>
            <a:ext cx="170865" cy="30280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7" name="TextBox 146"/>
          <p:cNvSpPr txBox="1"/>
          <p:nvPr/>
        </p:nvSpPr>
        <p:spPr>
          <a:xfrm>
            <a:off x="5401989" y="2826088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이번 달 </a:t>
            </a:r>
            <a:r>
              <a:rPr lang="ko-KR" altLang="en-US" sz="14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스케쥴을</a:t>
            </a:r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선택하세요</a:t>
            </a:r>
            <a:r>
              <a:rPr lang="en-US" altLang="ko-KR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12" name="모서리가 둥근 직사각형 211"/>
          <p:cNvSpPr/>
          <p:nvPr/>
        </p:nvSpPr>
        <p:spPr>
          <a:xfrm>
            <a:off x="3339030" y="4238534"/>
            <a:ext cx="1768633" cy="17159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89" name="Picture 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7538">
            <a:off x="6469395" y="5267775"/>
            <a:ext cx="444335" cy="499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2538079" y="2330539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1000         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82063" y="2368973"/>
            <a:ext cx="197929" cy="191103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20293" y="2367895"/>
            <a:ext cx="201246" cy="192181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35884" y="4496442"/>
            <a:ext cx="2450053" cy="1639517"/>
            <a:chOff x="835884" y="4496442"/>
            <a:chExt cx="2450053" cy="1639517"/>
          </a:xfrm>
        </p:grpSpPr>
        <p:sp>
          <p:nvSpPr>
            <p:cNvPr id="195" name="직사각형 194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endParaRPr lang="ko-KR" altLang="en-US" sz="1000" dirty="0"/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964743" y="4867569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4" name="직사각형 203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>
              <a:off x="1964743" y="5323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964743" y="5637091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1964742" y="5789491"/>
              <a:ext cx="1180983" cy="10513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0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333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전투에 해당하는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스케쥴은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원정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은 무조건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주가 소요된다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때문에 다른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스케쥴과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병행할 수 없다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693203" y="2207697"/>
            <a:ext cx="7731220" cy="4176721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65" b="99658" l="9875" r="89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1" b="38179"/>
          <a:stretch/>
        </p:blipFill>
        <p:spPr>
          <a:xfrm>
            <a:off x="1030209" y="2622551"/>
            <a:ext cx="2804914" cy="3131447"/>
          </a:xfrm>
          <a:prstGeom prst="rect">
            <a:avLst/>
          </a:prstGeom>
        </p:spPr>
      </p:pic>
      <p:grpSp>
        <p:nvGrpSpPr>
          <p:cNvPr id="107" name="그룹 106"/>
          <p:cNvGrpSpPr/>
          <p:nvPr/>
        </p:nvGrpSpPr>
        <p:grpSpPr>
          <a:xfrm>
            <a:off x="5083201" y="3146424"/>
            <a:ext cx="3225206" cy="3197055"/>
            <a:chOff x="6083301" y="1916528"/>
            <a:chExt cx="4251324" cy="421421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6163502" y="2744396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연구실 보조 </a:t>
              </a:r>
              <a:endParaRPr lang="en-US" altLang="ko-KR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1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6163502" y="3595487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광산 작업</a:t>
              </a:r>
              <a:endParaRPr lang="en-US" altLang="ko-KR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1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163502" y="4445893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온실 관리</a:t>
              </a:r>
              <a:endParaRPr lang="en-US" altLang="ko-KR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1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8411137" y="2994374"/>
              <a:ext cx="352425" cy="352425"/>
              <a:chOff x="7179625" y="2987083"/>
              <a:chExt cx="352425" cy="352425"/>
            </a:xfrm>
          </p:grpSpPr>
          <p:sp>
            <p:nvSpPr>
              <p:cNvPr id="11" name="타원 10"/>
              <p:cNvSpPr/>
              <p:nvPr/>
            </p:nvSpPr>
            <p:spPr>
              <a:xfrm>
                <a:off x="7179625" y="2987083"/>
                <a:ext cx="352425" cy="352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299" b="97922" l="656" r="98361">
                            <a14:foregroundMark x1="40656" y1="18961" x2="46557" y2="31429"/>
                            <a14:foregroundMark x1="53115" y1="23117" x2="61967" y2="30909"/>
                            <a14:foregroundMark x1="40328" y1="13766" x2="21311" y2="34026"/>
                            <a14:foregroundMark x1="26230" y1="43117" x2="60328" y2="36364"/>
                            <a14:foregroundMark x1="25246" y1="37922" x2="25246" y2="4831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32168" y="3023350"/>
                <a:ext cx="247337" cy="312212"/>
              </a:xfrm>
              <a:prstGeom prst="rect">
                <a:avLst/>
              </a:prstGeom>
            </p:spPr>
          </p:pic>
        </p:grpSp>
        <p:grpSp>
          <p:nvGrpSpPr>
            <p:cNvPr id="14" name="그룹 13"/>
            <p:cNvGrpSpPr/>
            <p:nvPr/>
          </p:nvGrpSpPr>
          <p:grpSpPr>
            <a:xfrm>
              <a:off x="8885719" y="4642809"/>
              <a:ext cx="352425" cy="352425"/>
              <a:chOff x="7016259" y="1872234"/>
              <a:chExt cx="352425" cy="352425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6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632" b="92105" l="1299" r="8831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35893" y="1896447"/>
                <a:ext cx="315672" cy="311572"/>
              </a:xfrm>
              <a:prstGeom prst="rect">
                <a:avLst/>
              </a:prstGeom>
            </p:spPr>
          </p:pic>
          <p:sp>
            <p:nvSpPr>
              <p:cNvPr id="16" name="타원 15"/>
              <p:cNvSpPr/>
              <p:nvPr/>
            </p:nvSpPr>
            <p:spPr>
              <a:xfrm>
                <a:off x="7016259" y="187223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8885719" y="2998435"/>
              <a:ext cx="352425" cy="352425"/>
              <a:chOff x="6296898" y="2401662"/>
              <a:chExt cx="352425" cy="35242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8">
                <a:grayscl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3846" b="93590" l="4348" r="98551">
                            <a14:foregroundMark x1="50725" y1="23077" x2="66667" y2="3846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16342" y="2420724"/>
                <a:ext cx="282874" cy="319771"/>
              </a:xfrm>
              <a:prstGeom prst="rect">
                <a:avLst/>
              </a:prstGeom>
            </p:spPr>
          </p:pic>
          <p:sp>
            <p:nvSpPr>
              <p:cNvPr id="19" name="타원 18"/>
              <p:cNvSpPr/>
              <p:nvPr/>
            </p:nvSpPr>
            <p:spPr>
              <a:xfrm>
                <a:off x="6296898" y="2401662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8411137" y="3845833"/>
              <a:ext cx="352425" cy="352425"/>
              <a:chOff x="6859680" y="2350600"/>
              <a:chExt cx="352425" cy="352425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41026" y1="67857" x2="47436" y2="69048"/>
                            <a14:foregroundMark x1="41026" y1="82143" x2="53846" y2="82143"/>
                            <a14:foregroundMark x1="39744" y1="84524" x2="52564" y2="8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69033" y="2355363"/>
                <a:ext cx="319771" cy="344369"/>
              </a:xfrm>
              <a:prstGeom prst="rect">
                <a:avLst/>
              </a:prstGeom>
            </p:spPr>
          </p:pic>
          <p:sp>
            <p:nvSpPr>
              <p:cNvPr id="23" name="타원 22"/>
              <p:cNvSpPr/>
              <p:nvPr/>
            </p:nvSpPr>
            <p:spPr>
              <a:xfrm>
                <a:off x="6859680" y="2350600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8885719" y="3845833"/>
              <a:ext cx="352425" cy="370801"/>
              <a:chOff x="6457779" y="2901044"/>
              <a:chExt cx="352425" cy="370801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26" name="타원 25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411137" y="4655385"/>
              <a:ext cx="352425" cy="352425"/>
              <a:chOff x="7045659" y="2847137"/>
              <a:chExt cx="352425" cy="352425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29" name="타원 28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32" name="아래쪽 화살표 31"/>
            <p:cNvSpPr/>
            <p:nvPr/>
          </p:nvSpPr>
          <p:spPr>
            <a:xfrm rot="10800000">
              <a:off x="9161241" y="292455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3" name="아래쪽 화살표 32"/>
            <p:cNvSpPr/>
            <p:nvPr/>
          </p:nvSpPr>
          <p:spPr>
            <a:xfrm rot="10800000">
              <a:off x="8645290" y="292455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4" name="아래쪽 화살표 33"/>
            <p:cNvSpPr/>
            <p:nvPr/>
          </p:nvSpPr>
          <p:spPr>
            <a:xfrm rot="10800000">
              <a:off x="9161241" y="3758605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5" name="아래쪽 화살표 34"/>
            <p:cNvSpPr/>
            <p:nvPr/>
          </p:nvSpPr>
          <p:spPr>
            <a:xfrm rot="10800000">
              <a:off x="8645290" y="3758605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6" name="아래쪽 화살표 35"/>
            <p:cNvSpPr/>
            <p:nvPr/>
          </p:nvSpPr>
          <p:spPr>
            <a:xfrm rot="10800000">
              <a:off x="9161241" y="457067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7" name="아래쪽 화살표 36"/>
            <p:cNvSpPr/>
            <p:nvPr/>
          </p:nvSpPr>
          <p:spPr>
            <a:xfrm rot="10800000">
              <a:off x="8645290" y="457067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9374781" y="3848392"/>
              <a:ext cx="352425" cy="352425"/>
              <a:chOff x="7045659" y="2847137"/>
              <a:chExt cx="352425" cy="352425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1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40" name="타원 39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41" name="아래쪽 화살표 40"/>
            <p:cNvSpPr/>
            <p:nvPr/>
          </p:nvSpPr>
          <p:spPr>
            <a:xfrm>
              <a:off x="9633135" y="3758605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9373970" y="3002544"/>
              <a:ext cx="352425" cy="352425"/>
              <a:chOff x="6859680" y="2350600"/>
              <a:chExt cx="352425" cy="352425"/>
            </a:xfrm>
          </p:grpSpPr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41026" y1="67857" x2="47436" y2="69048"/>
                            <a14:foregroundMark x1="41026" y1="82143" x2="53846" y2="82143"/>
                            <a14:foregroundMark x1="39744" y1="84524" x2="52564" y2="8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69033" y="2355363"/>
                <a:ext cx="319771" cy="344369"/>
              </a:xfrm>
              <a:prstGeom prst="rect">
                <a:avLst/>
              </a:prstGeom>
            </p:spPr>
          </p:pic>
          <p:sp>
            <p:nvSpPr>
              <p:cNvPr id="44" name="타원 43"/>
              <p:cNvSpPr/>
              <p:nvPr/>
            </p:nvSpPr>
            <p:spPr>
              <a:xfrm>
                <a:off x="6859680" y="2350600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45" name="아래쪽 화살표 44"/>
            <p:cNvSpPr/>
            <p:nvPr/>
          </p:nvSpPr>
          <p:spPr>
            <a:xfrm>
              <a:off x="9630615" y="2934296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9376451" y="4633343"/>
              <a:ext cx="352425" cy="370801"/>
              <a:chOff x="6457779" y="2901044"/>
              <a:chExt cx="352425" cy="370801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48" name="타원 47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49" name="아래쪽 화살표 48"/>
            <p:cNvSpPr/>
            <p:nvPr/>
          </p:nvSpPr>
          <p:spPr>
            <a:xfrm>
              <a:off x="9630615" y="4570676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6163502" y="1916528"/>
              <a:ext cx="3916319" cy="74570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 수집  원정</a:t>
              </a:r>
              <a:endParaRPr lang="en-US" altLang="ko-KR" sz="1100" b="1" dirty="0">
                <a:solidFill>
                  <a:schemeClr val="tx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4</a:t>
              </a:r>
              <a:r>
                <a:rPr lang="ko-KR" altLang="en-US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6163502" y="5353717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</a:rPr>
                <a:t>농사</a:t>
              </a:r>
              <a:endParaRPr lang="en-US" altLang="ko-KR" sz="1100" b="1" dirty="0">
                <a:solidFill>
                  <a:sysClr val="windowText" lastClr="000000"/>
                </a:solidFill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</a:rPr>
                <a:t>: 1</a:t>
              </a:r>
              <a:r>
                <a:rPr lang="ko-KR" altLang="en-US" sz="1100" b="1" dirty="0">
                  <a:solidFill>
                    <a:sysClr val="windowText" lastClr="000000"/>
                  </a:solidFill>
                </a:rPr>
                <a:t>주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083301" y="5511591"/>
              <a:ext cx="4251324" cy="61915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96" name="직사각형 95"/>
          <p:cNvSpPr/>
          <p:nvPr/>
        </p:nvSpPr>
        <p:spPr>
          <a:xfrm>
            <a:off x="6209180" y="5932423"/>
            <a:ext cx="415743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>
                <a:latin typeface="넥슨Lv1고딕" panose="00000500000000000000" pitchFamily="2" charset="-127"/>
                <a:ea typeface="넥슨Lv1고딕" panose="00000500000000000000" pitchFamily="2" charset="-127"/>
              </a:rPr>
              <a:t>홈</a:t>
            </a:r>
            <a:endParaRPr lang="ko-KR" altLang="en-US" sz="9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695804" y="5932417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200011" y="5932417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연구소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7704217" y="5932417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4" t="31737" r="35658" b="28343"/>
          <a:stretch/>
        </p:blipFill>
        <p:spPr>
          <a:xfrm>
            <a:off x="736801" y="2196720"/>
            <a:ext cx="602718" cy="504367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1288351" y="2316415"/>
            <a:ext cx="2492494" cy="26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r>
              <a:rPr lang="ko-KR" altLang="en-US" sz="11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43907" y="3259524"/>
            <a:ext cx="316049" cy="305150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19985" y="3259524"/>
            <a:ext cx="319544" cy="305150"/>
          </a:xfrm>
          <a:prstGeom prst="rect">
            <a:avLst/>
          </a:prstGeom>
        </p:spPr>
      </p:pic>
      <p:sp>
        <p:nvSpPr>
          <p:cNvPr id="112" name="아래쪽 화살표 111"/>
          <p:cNvSpPr/>
          <p:nvPr/>
        </p:nvSpPr>
        <p:spPr>
          <a:xfrm rot="10800000">
            <a:off x="7070788" y="3186432"/>
            <a:ext cx="116682" cy="14618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13" name="아래쪽 화살표 112"/>
          <p:cNvSpPr/>
          <p:nvPr/>
        </p:nvSpPr>
        <p:spPr>
          <a:xfrm rot="10800000">
            <a:off x="7501615" y="3179517"/>
            <a:ext cx="116682" cy="14618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3438711" y="4286634"/>
            <a:ext cx="1588469" cy="1573930"/>
            <a:chOff x="4649553" y="3660783"/>
            <a:chExt cx="1892440" cy="1875119"/>
          </a:xfrm>
        </p:grpSpPr>
        <p:sp>
          <p:nvSpPr>
            <p:cNvPr id="114" name="모서리가 둥근 직사각형 113"/>
            <p:cNvSpPr/>
            <p:nvPr/>
          </p:nvSpPr>
          <p:spPr>
            <a:xfrm>
              <a:off x="4649553" y="3660783"/>
              <a:ext cx="1875119" cy="1875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899170" y="3701623"/>
              <a:ext cx="1375884" cy="311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이번 달 </a:t>
              </a:r>
              <a:r>
                <a:rPr lang="ko-KR" altLang="en-US" sz="11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스케쥴</a:t>
              </a:r>
              <a:endPara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cxnSp>
          <p:nvCxnSpPr>
            <p:cNvPr id="117" name="직선 연결선 116"/>
            <p:cNvCxnSpPr/>
            <p:nvPr/>
          </p:nvCxnSpPr>
          <p:spPr>
            <a:xfrm>
              <a:off x="4649553" y="4007905"/>
              <a:ext cx="187511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4695379" y="4077612"/>
              <a:ext cx="701806" cy="1320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3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4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206268" y="4077612"/>
              <a:ext cx="1335725" cy="1320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자원수집 원정</a:t>
              </a:r>
              <a:endPara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자원수집 원정</a:t>
              </a:r>
              <a:endPara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자원수집 원정</a:t>
              </a:r>
              <a:endPara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자원수집 원정</a:t>
              </a:r>
              <a:endPara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121" name="직사각형 120"/>
          <p:cNvSpPr/>
          <p:nvPr/>
        </p:nvSpPr>
        <p:spPr>
          <a:xfrm>
            <a:off x="8171540" y="3172291"/>
            <a:ext cx="170865" cy="270147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20" name="직사각형 119"/>
          <p:cNvSpPr/>
          <p:nvPr/>
        </p:nvSpPr>
        <p:spPr>
          <a:xfrm>
            <a:off x="8171540" y="3174293"/>
            <a:ext cx="170865" cy="30280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24" name="TextBox 123"/>
          <p:cNvSpPr txBox="1"/>
          <p:nvPr/>
        </p:nvSpPr>
        <p:spPr>
          <a:xfrm>
            <a:off x="5398508" y="2804065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이번 달 </a:t>
            </a:r>
            <a:r>
              <a:rPr lang="ko-KR" altLang="en-US" sz="14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스케쥴을</a:t>
            </a:r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선택하세요</a:t>
            </a:r>
            <a:r>
              <a:rPr lang="en-US" altLang="ko-KR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5144044" y="3111842"/>
            <a:ext cx="2971059" cy="66263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Google Shape;248;p7"/>
          <p:cNvSpPr txBox="1">
            <a:spLocks/>
          </p:cNvSpPr>
          <p:nvPr/>
        </p:nvSpPr>
        <p:spPr>
          <a:xfrm>
            <a:off x="8226673" y="4743153"/>
            <a:ext cx="3542404" cy="12796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원정 선택 시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기존 </a:t>
            </a: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스케쥴을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모두 덮어쓰며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원정을 떠날 것인지 묻는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컨펌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박스가 표시된다</a:t>
            </a:r>
            <a:r>
              <a:rPr lang="en-US" altLang="ko-KR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8738568" y="3237750"/>
            <a:ext cx="2450053" cy="13861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원정을 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떠나시겠습니까</a:t>
            </a:r>
            <a:r>
              <a:rPr lang="en-US" altLang="ko-KR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확인            취소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95" name="Picture 4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7538">
            <a:off x="6489646" y="3444717"/>
            <a:ext cx="444335" cy="499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2538079" y="2330539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1000         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82063" y="2368973"/>
            <a:ext cx="197929" cy="191103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20293" y="2367895"/>
            <a:ext cx="201246" cy="192181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835884" y="4496442"/>
            <a:ext cx="2450053" cy="1639517"/>
            <a:chOff x="835884" y="4496442"/>
            <a:chExt cx="2450053" cy="1639517"/>
          </a:xfrm>
        </p:grpSpPr>
        <p:sp>
          <p:nvSpPr>
            <p:cNvPr id="104" name="직사각형 103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endParaRPr lang="ko-KR" altLang="en-US" sz="1000" dirty="0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964743" y="4867569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1964743" y="5323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1964743" y="5637091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1964742" y="5789491"/>
              <a:ext cx="1180983" cy="10513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1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971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진행 시 각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주차별로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이벤트가 일어나며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스테이터스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및 재화가 변동한다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각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스케쥴은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반복 실행 시 숙련도에 따라서 효율이 변화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897" y="4518427"/>
            <a:ext cx="2667194" cy="20307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8907" y="2440743"/>
            <a:ext cx="2677184" cy="2030705"/>
          </a:xfrm>
          <a:prstGeom prst="rect">
            <a:avLst/>
          </a:prstGeom>
        </p:spPr>
      </p:pic>
      <p:sp>
        <p:nvSpPr>
          <p:cNvPr id="90" name="모서리가 둥근 직사각형 89"/>
          <p:cNvSpPr/>
          <p:nvPr/>
        </p:nvSpPr>
        <p:spPr>
          <a:xfrm>
            <a:off x="696684" y="2236907"/>
            <a:ext cx="7731220" cy="4176721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4" t="31737" r="35658" b="28343"/>
          <a:stretch/>
        </p:blipFill>
        <p:spPr>
          <a:xfrm>
            <a:off x="740282" y="2225930"/>
            <a:ext cx="602718" cy="504367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1251491" y="2305284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541560" y="2359749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1530 </a:t>
            </a:r>
            <a:r>
              <a:rPr lang="ko-KR" alt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↑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44" y="2398183"/>
            <a:ext cx="197929" cy="191103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774" y="2397105"/>
            <a:ext cx="201246" cy="192181"/>
          </a:xfrm>
          <a:prstGeom prst="rect">
            <a:avLst/>
          </a:prstGeom>
        </p:spPr>
      </p:pic>
      <p:sp>
        <p:nvSpPr>
          <p:cNvPr id="147" name="직사각형 146"/>
          <p:cNvSpPr/>
          <p:nvPr/>
        </p:nvSpPr>
        <p:spPr>
          <a:xfrm>
            <a:off x="734046" y="2720599"/>
            <a:ext cx="7693858" cy="3488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1" name="오른쪽 화살표 30"/>
          <p:cNvSpPr/>
          <p:nvPr/>
        </p:nvSpPr>
        <p:spPr>
          <a:xfrm>
            <a:off x="7568795" y="3671618"/>
            <a:ext cx="1596333" cy="1476900"/>
          </a:xfrm>
          <a:prstGeom prst="right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152" name="Google Shape;248;p7"/>
          <p:cNvSpPr txBox="1">
            <a:spLocks/>
          </p:cNvSpPr>
          <p:nvPr/>
        </p:nvSpPr>
        <p:spPr>
          <a:xfrm>
            <a:off x="12446297" y="5429702"/>
            <a:ext cx="3542404" cy="38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레퍼런스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56" name="Google Shape;248;p7"/>
          <p:cNvSpPr txBox="1">
            <a:spLocks/>
          </p:cNvSpPr>
          <p:nvPr/>
        </p:nvSpPr>
        <p:spPr>
          <a:xfrm>
            <a:off x="8789565" y="4007229"/>
            <a:ext cx="2227548" cy="12796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en-US" altLang="ko-KR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주차까지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주우우욱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자동 진행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6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5F04670-C5A8-43D8-B31E-BD7354AD8D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7" y="2420772"/>
            <a:ext cx="7517775" cy="4228749"/>
          </a:xfrm>
          <a:prstGeom prst="rect">
            <a:avLst/>
          </a:prstGeom>
        </p:spPr>
      </p:pic>
      <p:sp>
        <p:nvSpPr>
          <p:cNvPr id="148" name="TextBox 147"/>
          <p:cNvSpPr txBox="1"/>
          <p:nvPr/>
        </p:nvSpPr>
        <p:spPr>
          <a:xfrm>
            <a:off x="3334728" y="2901521"/>
            <a:ext cx="249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</a:t>
            </a: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주차 연구실 보조 </a:t>
            </a: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7458" y="4973427"/>
            <a:ext cx="828861" cy="1053345"/>
          </a:xfrm>
          <a:prstGeom prst="rect">
            <a:avLst/>
          </a:prstGeom>
        </p:spPr>
      </p:pic>
      <p:grpSp>
        <p:nvGrpSpPr>
          <p:cNvPr id="51" name="그룹 50"/>
          <p:cNvGrpSpPr/>
          <p:nvPr/>
        </p:nvGrpSpPr>
        <p:grpSpPr>
          <a:xfrm>
            <a:off x="843032" y="4098618"/>
            <a:ext cx="3411542" cy="2256002"/>
            <a:chOff x="2227880" y="4192368"/>
            <a:chExt cx="3411542" cy="2256002"/>
          </a:xfrm>
        </p:grpSpPr>
        <p:grpSp>
          <p:nvGrpSpPr>
            <p:cNvPr id="100" name="그룹 99"/>
            <p:cNvGrpSpPr/>
            <p:nvPr/>
          </p:nvGrpSpPr>
          <p:grpSpPr>
            <a:xfrm>
              <a:off x="2227880" y="4192368"/>
              <a:ext cx="3411542" cy="2256002"/>
              <a:chOff x="1592143" y="3884501"/>
              <a:chExt cx="2918898" cy="1930224"/>
            </a:xfrm>
          </p:grpSpPr>
          <p:sp>
            <p:nvSpPr>
              <p:cNvPr id="101" name="직사각형 100"/>
              <p:cNvSpPr/>
              <p:nvPr/>
            </p:nvSpPr>
            <p:spPr>
              <a:xfrm>
                <a:off x="1592143" y="3884501"/>
                <a:ext cx="2918898" cy="17332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739734" y="3946855"/>
                <a:ext cx="1531181" cy="342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스테이터스</a:t>
                </a:r>
                <a:endParaRPr lang="ko-KR" altLang="en-US" sz="20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751648" y="4261065"/>
                <a:ext cx="889305" cy="1553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기동력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연산능력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지식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상식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의지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인간성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내구도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endParaRPr lang="ko-KR" altLang="en-US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2360205" y="4261065"/>
                <a:ext cx="889305" cy="1553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98    </a:t>
                </a:r>
                <a:r>
                  <a:rPr lang="ko-KR" altLang="en-US" sz="1400" dirty="0"/>
                  <a:t>↓</a:t>
                </a:r>
                <a:endParaRPr lang="en-US" altLang="ko-KR" sz="1400" dirty="0"/>
              </a:p>
              <a:p>
                <a:r>
                  <a:rPr lang="en-US" altLang="ko-KR" sz="1400" dirty="0"/>
                  <a:t>100</a:t>
                </a:r>
              </a:p>
              <a:p>
                <a:r>
                  <a:rPr lang="en-US" altLang="ko-KR" sz="1400" dirty="0"/>
                  <a:t>100</a:t>
                </a:r>
              </a:p>
              <a:p>
                <a:r>
                  <a:rPr lang="en-US" altLang="ko-KR" sz="1400" dirty="0"/>
                  <a:t>105 </a:t>
                </a:r>
                <a:r>
                  <a:rPr lang="ko-KR" altLang="en-US" sz="1400" dirty="0"/>
                  <a:t>↑</a:t>
                </a:r>
                <a:endParaRPr lang="en-US" altLang="ko-KR" sz="1400" dirty="0"/>
              </a:p>
              <a:p>
                <a:r>
                  <a:rPr lang="en-US" altLang="ko-KR" sz="1400" dirty="0"/>
                  <a:t>100</a:t>
                </a:r>
              </a:p>
              <a:p>
                <a:r>
                  <a:rPr lang="en-US" altLang="ko-KR" sz="1400" dirty="0"/>
                  <a:t>105 </a:t>
                </a:r>
                <a:r>
                  <a:rPr lang="ko-KR" altLang="en-US" sz="1400" dirty="0"/>
                  <a:t>↑</a:t>
                </a:r>
                <a:endParaRPr lang="en-US" altLang="ko-KR" sz="1400" dirty="0"/>
              </a:p>
              <a:p>
                <a:r>
                  <a:rPr lang="en-US" altLang="ko-KR" sz="1400" dirty="0"/>
                  <a:t>100</a:t>
                </a:r>
              </a:p>
              <a:p>
                <a:endParaRPr lang="ko-KR" altLang="en-US" sz="1400" dirty="0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2937022" y="4326648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2930267" y="4314720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>
                <a:off x="2937022" y="4688820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2930267" y="4676893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2937022" y="4507734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2930267" y="4495806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2937022" y="4869906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2930267" y="4857979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2937022" y="5050992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2930267" y="5039065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2937022" y="5232079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2930267" y="5220152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6" name="아래쪽 화살표 135"/>
            <p:cNvSpPr/>
            <p:nvPr/>
          </p:nvSpPr>
          <p:spPr>
            <a:xfrm rot="10800000">
              <a:off x="5447198" y="5674534"/>
              <a:ext cx="162472" cy="203549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37" name="아래쪽 화살표 136"/>
            <p:cNvSpPr/>
            <p:nvPr/>
          </p:nvSpPr>
          <p:spPr>
            <a:xfrm rot="10800000">
              <a:off x="5447198" y="5310995"/>
              <a:ext cx="162472" cy="203549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4370162" y="5341226"/>
              <a:ext cx="132954" cy="1463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4370162" y="5769846"/>
              <a:ext cx="132954" cy="1463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4308622" y="4706588"/>
              <a:ext cx="61540" cy="146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51" name="아래쪽 화살표 150"/>
            <p:cNvSpPr/>
            <p:nvPr/>
          </p:nvSpPr>
          <p:spPr>
            <a:xfrm>
              <a:off x="5444190" y="4678007"/>
              <a:ext cx="162472" cy="20354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3791849" y="5973776"/>
              <a:ext cx="1647087" cy="16473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3786180" y="5963765"/>
              <a:ext cx="1658010" cy="185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4689019" y="3846894"/>
            <a:ext cx="1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+ 200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002" y="3861361"/>
            <a:ext cx="324468" cy="309853"/>
          </a:xfrm>
          <a:prstGeom prst="rect">
            <a:avLst/>
          </a:prstGeom>
        </p:spPr>
      </p:pic>
      <p:sp>
        <p:nvSpPr>
          <p:cNvPr id="159" name="TextBox 158"/>
          <p:cNvSpPr txBox="1"/>
          <p:nvPr/>
        </p:nvSpPr>
        <p:spPr>
          <a:xfrm>
            <a:off x="4678122" y="4217668"/>
            <a:ext cx="1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+ 130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3105" y="4232135"/>
            <a:ext cx="324468" cy="309853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4678122" y="3454335"/>
            <a:ext cx="1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+ 200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62" name="그림 1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3105" y="3468802"/>
            <a:ext cx="324468" cy="309853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4633183" y="4573536"/>
            <a:ext cx="364312" cy="335803"/>
            <a:chOff x="7390906" y="4445678"/>
            <a:chExt cx="423401" cy="390268"/>
          </a:xfrm>
        </p:grpSpPr>
        <p:sp>
          <p:nvSpPr>
            <p:cNvPr id="52" name="직사각형 51"/>
            <p:cNvSpPr/>
            <p:nvPr/>
          </p:nvSpPr>
          <p:spPr>
            <a:xfrm>
              <a:off x="7390906" y="4445678"/>
              <a:ext cx="423401" cy="3902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299" b="97922" l="656" r="98361">
                          <a14:foregroundMark x1="40656" y1="18961" x2="46557" y2="31429"/>
                          <a14:foregroundMark x1="53115" y1="23117" x2="61967" y2="30909"/>
                          <a14:foregroundMark x1="40328" y1="13766" x2="21311" y2="34026"/>
                          <a14:foregroundMark x1="26230" y1="43117" x2="60328" y2="36364"/>
                          <a14:foregroundMark x1="25246" y1="37922" x2="25246" y2="483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60279" y="4465494"/>
              <a:ext cx="293476" cy="370452"/>
            </a:xfrm>
            <a:prstGeom prst="rect">
              <a:avLst/>
            </a:prstGeom>
          </p:spPr>
        </p:pic>
      </p:grpSp>
      <p:sp>
        <p:nvSpPr>
          <p:cNvPr id="164" name="TextBox 163"/>
          <p:cNvSpPr txBox="1"/>
          <p:nvPr/>
        </p:nvSpPr>
        <p:spPr>
          <a:xfrm>
            <a:off x="4700982" y="4545328"/>
            <a:ext cx="1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+ 5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314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스케쥴을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마치면 홈 화면으로 돌아오게 되고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제한 시간이 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개월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줄어듬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122956" y="1718141"/>
            <a:ext cx="4519496" cy="539057"/>
            <a:chOff x="3593991" y="1929423"/>
            <a:chExt cx="4519496" cy="539057"/>
          </a:xfrm>
        </p:grpSpPr>
        <p:sp>
          <p:nvSpPr>
            <p:cNvPr id="96" name="직사각형 95"/>
            <p:cNvSpPr/>
            <p:nvPr/>
          </p:nvSpPr>
          <p:spPr>
            <a:xfrm>
              <a:off x="6099413" y="1929423"/>
              <a:ext cx="2014074" cy="53905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안드로시아</a:t>
              </a:r>
              <a:endPara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다음 </a:t>
              </a:r>
              <a:r>
                <a:rPr lang="ko-KR" altLang="en-US" sz="110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메인테넌스까지</a:t>
              </a: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100" b="1" dirty="0">
                  <a:solidFill>
                    <a:srgbClr val="FF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9</a:t>
              </a:r>
              <a:r>
                <a:rPr lang="en-US" altLang="ko-KR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개월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593991" y="1929423"/>
              <a:ext cx="2014074" cy="53905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안드로시아</a:t>
              </a:r>
              <a:endPara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다음 </a:t>
              </a:r>
              <a:r>
                <a:rPr lang="ko-KR" altLang="en-US" sz="110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메인테넌스까지</a:t>
              </a: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10 </a:t>
              </a: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개월</a:t>
              </a:r>
            </a:p>
          </p:txBody>
        </p:sp>
        <p:cxnSp>
          <p:nvCxnSpPr>
            <p:cNvPr id="18" name="직선 화살표 연결선 17"/>
            <p:cNvCxnSpPr>
              <a:stCxn id="17" idx="3"/>
              <a:endCxn id="96" idx="1"/>
            </p:cNvCxnSpPr>
            <p:nvPr/>
          </p:nvCxnSpPr>
          <p:spPr>
            <a:xfrm>
              <a:off x="5608065" y="2198952"/>
              <a:ext cx="491348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96684" y="2420772"/>
            <a:ext cx="7518855" cy="4228749"/>
            <a:chOff x="1998617" y="2017977"/>
            <a:chExt cx="8046180" cy="4525327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1998617" y="2085826"/>
              <a:ext cx="8046180" cy="4346876"/>
            </a:xfrm>
            <a:prstGeom prst="roundRect">
              <a:avLst>
                <a:gd name="adj" fmla="val 7479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772" y="2017977"/>
              <a:ext cx="8045024" cy="4525327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8201" y="4768209"/>
              <a:ext cx="1051990" cy="1336904"/>
            </a:xfrm>
            <a:prstGeom prst="rect">
              <a:avLst/>
            </a:prstGeom>
          </p:spPr>
        </p:pic>
        <p:sp>
          <p:nvSpPr>
            <p:cNvPr id="88" name="직사각형 87"/>
            <p:cNvSpPr/>
            <p:nvPr/>
          </p:nvSpPr>
          <p:spPr>
            <a:xfrm>
              <a:off x="9210363" y="2202142"/>
              <a:ext cx="617726" cy="24040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ysClr val="windowText" lastClr="000000"/>
                  </a:solidFill>
                </a:rPr>
                <a:t>옵션</a:t>
              </a:r>
              <a:endParaRPr lang="ko-KR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367379" y="2202142"/>
              <a:ext cx="3426028" cy="279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크레딧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1500         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코어</a:t>
              </a: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1000</a:t>
              </a:r>
              <a:endPara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2240005" y="2146476"/>
              <a:ext cx="2014074" cy="53905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안드로시아</a:t>
              </a:r>
              <a:endParaRPr lang="en-US" altLang="ko-KR" sz="105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05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다음 </a:t>
              </a:r>
              <a:r>
                <a:rPr lang="ko-KR" altLang="en-US" sz="105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메인테넌스까지</a:t>
              </a:r>
              <a:r>
                <a:rPr lang="ko-KR" altLang="en-US" sz="105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05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9 </a:t>
              </a:r>
              <a:r>
                <a:rPr lang="ko-KR" altLang="en-US" sz="105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개월</a:t>
              </a: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7764270" y="5922149"/>
              <a:ext cx="432680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홈</a:t>
              </a:r>
              <a:endParaRPr lang="ko-KR" altLang="en-US" sz="1050" b="1" dirty="0"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8270719" y="5922143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스케쥴</a:t>
              </a:r>
              <a:endParaRPr lang="ko-KR" altLang="en-US" sz="900" b="1" dirty="0"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8795466" y="5922143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연구소</a:t>
              </a: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9320213" y="5922142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아이템</a:t>
              </a: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479337" y="2202142"/>
              <a:ext cx="617726" cy="24040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</a:rPr>
                <a:t>우편함</a:t>
              </a:r>
            </a:p>
          </p:txBody>
        </p:sp>
      </p:grpSp>
      <p:pic>
        <p:nvPicPr>
          <p:cNvPr id="106" name="그림 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951" y="2614964"/>
            <a:ext cx="209784" cy="202549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054" y="2621115"/>
            <a:ext cx="213300" cy="20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16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진행 완료 후 확률적으로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전투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엔카운트가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발생 </a:t>
            </a:r>
            <a:b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스케쥴에서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전투를 선택하지 않아도 발생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57243" y="2245814"/>
            <a:ext cx="7731220" cy="4176721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4" t="31737" r="35658" b="28343"/>
          <a:stretch/>
        </p:blipFill>
        <p:spPr>
          <a:xfrm>
            <a:off x="800841" y="2234837"/>
            <a:ext cx="602718" cy="50436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12050" y="2314191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02119" y="2368656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1500 </a:t>
            </a:r>
            <a:r>
              <a:rPr lang="ko-KR" alt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↑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03" y="2407090"/>
            <a:ext cx="197929" cy="19110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333" y="2406012"/>
            <a:ext cx="201246" cy="192181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794605" y="2729506"/>
            <a:ext cx="7693858" cy="3488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3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6AA782E-7892-467F-9018-F0FAD59B29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46" y="2429679"/>
            <a:ext cx="7517775" cy="422874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179" y="4792976"/>
            <a:ext cx="930257" cy="1182202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903591" y="4192366"/>
            <a:ext cx="3411542" cy="2040556"/>
            <a:chOff x="835884" y="4547267"/>
            <a:chExt cx="2450053" cy="1465458"/>
          </a:xfrm>
        </p:grpSpPr>
        <p:grpSp>
          <p:nvGrpSpPr>
            <p:cNvPr id="48" name="그룹 47"/>
            <p:cNvGrpSpPr/>
            <p:nvPr/>
          </p:nvGrpSpPr>
          <p:grpSpPr>
            <a:xfrm>
              <a:off x="835884" y="4547267"/>
              <a:ext cx="2450053" cy="1465458"/>
              <a:chOff x="1592143" y="3884502"/>
              <a:chExt cx="2918898" cy="1745890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1592143" y="3884502"/>
                <a:ext cx="2918898" cy="1651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739734" y="3946855"/>
                <a:ext cx="1531181" cy="342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스테이터스</a:t>
                </a:r>
                <a:endParaRPr lang="ko-KR" altLang="en-US" sz="20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751648" y="4261065"/>
                <a:ext cx="889305" cy="1369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기동력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연산능력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지식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상식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의지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인간성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endParaRPr lang="ko-KR" altLang="en-US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2360205" y="4261065"/>
                <a:ext cx="889305" cy="1369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98    </a:t>
                </a:r>
                <a:r>
                  <a:rPr lang="ko-KR" altLang="en-US" sz="1400" dirty="0"/>
                  <a:t>↓</a:t>
                </a:r>
                <a:endParaRPr lang="en-US" altLang="ko-KR" sz="1400" dirty="0"/>
              </a:p>
              <a:p>
                <a:r>
                  <a:rPr lang="en-US" altLang="ko-KR" sz="1400" dirty="0"/>
                  <a:t>100</a:t>
                </a:r>
              </a:p>
              <a:p>
                <a:r>
                  <a:rPr lang="en-US" altLang="ko-KR" sz="1400" dirty="0"/>
                  <a:t>100</a:t>
                </a:r>
              </a:p>
              <a:p>
                <a:r>
                  <a:rPr lang="en-US" altLang="ko-KR" sz="1400" dirty="0"/>
                  <a:t>105 </a:t>
                </a:r>
                <a:r>
                  <a:rPr lang="ko-KR" altLang="en-US" sz="1400" dirty="0"/>
                  <a:t>↑</a:t>
                </a:r>
                <a:endParaRPr lang="en-US" altLang="ko-KR" sz="1400" dirty="0"/>
              </a:p>
              <a:p>
                <a:r>
                  <a:rPr lang="en-US" altLang="ko-KR" sz="1400" dirty="0"/>
                  <a:t>100</a:t>
                </a:r>
              </a:p>
              <a:p>
                <a:r>
                  <a:rPr lang="en-US" altLang="ko-KR" sz="1400" dirty="0"/>
                  <a:t>105 </a:t>
                </a:r>
                <a:r>
                  <a:rPr lang="ko-KR" altLang="en-US" sz="1400" dirty="0"/>
                  <a:t>↑</a:t>
                </a:r>
                <a:endParaRPr lang="en-US" altLang="ko-KR" sz="1400" dirty="0"/>
              </a:p>
              <a:p>
                <a:endParaRPr lang="ko-KR" altLang="en-US" sz="1400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2937022" y="4326648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2930267" y="4314720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2937022" y="4688820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2930267" y="4676893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2937022" y="4507734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2930267" y="4495806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937022" y="4869906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2930267" y="4857979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2937022" y="5050992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2930267" y="5039065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2937022" y="5232079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930267" y="5220152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아래쪽 화살표 48"/>
            <p:cNvSpPr/>
            <p:nvPr/>
          </p:nvSpPr>
          <p:spPr>
            <a:xfrm rot="10800000">
              <a:off x="3147888" y="5611709"/>
              <a:ext cx="116682" cy="14618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50" name="아래쪽 화살표 49"/>
            <p:cNvSpPr/>
            <p:nvPr/>
          </p:nvSpPr>
          <p:spPr>
            <a:xfrm rot="10800000">
              <a:off x="3147888" y="5350628"/>
              <a:ext cx="116682" cy="14618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374398" y="5372339"/>
              <a:ext cx="95483" cy="10513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374398" y="5680159"/>
              <a:ext cx="95483" cy="10513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2984333" y="4706588"/>
            <a:ext cx="61540" cy="1463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6" name="아래쪽 화살표 45"/>
          <p:cNvSpPr/>
          <p:nvPr/>
        </p:nvSpPr>
        <p:spPr>
          <a:xfrm>
            <a:off x="4119901" y="4678007"/>
            <a:ext cx="162472" cy="203549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98925" y="4012569"/>
            <a:ext cx="6280557" cy="90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1" name="직사각형 70"/>
          <p:cNvSpPr/>
          <p:nvPr/>
        </p:nvSpPr>
        <p:spPr>
          <a:xfrm>
            <a:off x="802674" y="5129836"/>
            <a:ext cx="3512459" cy="90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9" name="직사각형 68"/>
          <p:cNvSpPr/>
          <p:nvPr/>
        </p:nvSpPr>
        <p:spPr>
          <a:xfrm>
            <a:off x="788160" y="2895301"/>
            <a:ext cx="7693858" cy="90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2335520" y="3036407"/>
            <a:ext cx="45746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                     </a:t>
            </a:r>
            <a:r>
              <a:rPr lang="en-US" altLang="ko-KR" dirty="0" err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</a:t>
            </a:r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                     </a:t>
            </a:r>
            <a:r>
              <a:rPr lang="en-US" altLang="ko-KR" dirty="0" err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</a:t>
            </a:r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                     </a:t>
            </a:r>
            <a:r>
              <a:rPr lang="en-US" altLang="ko-KR" dirty="0" err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</a:t>
            </a:r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                     </a:t>
            </a:r>
            <a:r>
              <a:rPr lang="en-US" altLang="ko-KR" dirty="0" err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</a:t>
            </a:r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   WARNING                     </a:t>
            </a:r>
          </a:p>
          <a:p>
            <a:r>
              <a:rPr lang="en-US" altLang="ko-KR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   WARNING                     </a:t>
            </a:r>
          </a:p>
        </p:txBody>
      </p:sp>
      <p:sp>
        <p:nvSpPr>
          <p:cNvPr id="72" name="Google Shape;248;p7">
            <a:extLst>
              <a:ext uri="{FF2B5EF4-FFF2-40B4-BE49-F238E27FC236}">
                <a16:creationId xmlns:a16="http://schemas.microsoft.com/office/drawing/2014/main" id="{8F3A0188-B118-4761-93A0-56F09F043E0B}"/>
              </a:ext>
            </a:extLst>
          </p:cNvPr>
          <p:cNvSpPr txBox="1">
            <a:spLocks/>
          </p:cNvSpPr>
          <p:nvPr/>
        </p:nvSpPr>
        <p:spPr>
          <a:xfrm>
            <a:off x="9262190" y="4006854"/>
            <a:ext cx="2227548" cy="12796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en-US" altLang="ko-KR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WARNING 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연출 후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 씬 로딩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4" name="오른쪽 화살표 30">
            <a:extLst>
              <a:ext uri="{FF2B5EF4-FFF2-40B4-BE49-F238E27FC236}">
                <a16:creationId xmlns:a16="http://schemas.microsoft.com/office/drawing/2014/main" id="{554B6B3F-5DCA-4409-B828-DC5E57EAEE9B}"/>
              </a:ext>
            </a:extLst>
          </p:cNvPr>
          <p:cNvSpPr/>
          <p:nvPr/>
        </p:nvSpPr>
        <p:spPr>
          <a:xfrm>
            <a:off x="7568795" y="3671618"/>
            <a:ext cx="1596333" cy="1476900"/>
          </a:xfrm>
          <a:prstGeom prst="right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46037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전투에서 승리 시 적이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드랍하는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재료 아이템 획득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패배 시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안드로이드의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내구도 수치가 크게 하락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차후에 코어 소모로 이어짐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96684" y="2394780"/>
            <a:ext cx="8057211" cy="4116011"/>
            <a:chOff x="3100648" y="3218511"/>
            <a:chExt cx="5990704" cy="3002072"/>
          </a:xfrm>
        </p:grpSpPr>
        <p:grpSp>
          <p:nvGrpSpPr>
            <p:cNvPr id="40" name="그룹 39"/>
            <p:cNvGrpSpPr/>
            <p:nvPr/>
          </p:nvGrpSpPr>
          <p:grpSpPr>
            <a:xfrm>
              <a:off x="3100648" y="3218511"/>
              <a:ext cx="5990704" cy="3002072"/>
              <a:chOff x="3239247" y="3218511"/>
              <a:chExt cx="5990704" cy="3002072"/>
            </a:xfrm>
          </p:grpSpPr>
          <p:sp>
            <p:nvSpPr>
              <p:cNvPr id="25" name="모서리가 둥근 직사각형 24"/>
              <p:cNvSpPr/>
              <p:nvPr/>
            </p:nvSpPr>
            <p:spPr>
              <a:xfrm>
                <a:off x="3239247" y="3218511"/>
                <a:ext cx="5990704" cy="3002072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/>
              </a:p>
            </p:txBody>
          </p: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423" b="89952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2288" y="3858203"/>
                <a:ext cx="2156805" cy="1629297"/>
              </a:xfrm>
              <a:prstGeom prst="rect">
                <a:avLst/>
              </a:prstGeom>
            </p:spPr>
          </p:pic>
          <p:sp>
            <p:nvSpPr>
              <p:cNvPr id="22" name="타원 21"/>
              <p:cNvSpPr/>
              <p:nvPr/>
            </p:nvSpPr>
            <p:spPr>
              <a:xfrm>
                <a:off x="7802989" y="5242244"/>
                <a:ext cx="1020830" cy="947439"/>
              </a:xfrm>
              <a:prstGeom prst="ellips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b="1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사격</a:t>
                </a:r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5935272">
                <a:off x="6415943" y="3971704"/>
                <a:ext cx="276225" cy="914400"/>
              </a:xfrm>
              <a:prstGeom prst="rect">
                <a:avLst/>
              </a:prstGeom>
            </p:spPr>
          </p:pic>
          <p:sp>
            <p:nvSpPr>
              <p:cNvPr id="34" name="모서리가 둥근 직사각형 33"/>
              <p:cNvSpPr/>
              <p:nvPr/>
            </p:nvSpPr>
            <p:spPr>
              <a:xfrm>
                <a:off x="7150966" y="3636817"/>
                <a:ext cx="1459345" cy="219651"/>
              </a:xfrm>
              <a:prstGeom prst="roundRect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3693081" y="5242244"/>
                <a:ext cx="1020830" cy="947439"/>
              </a:xfrm>
              <a:prstGeom prst="ellips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b="1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엄폐</a:t>
                </a: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3861359" y="4405062"/>
              <a:ext cx="1740276" cy="773294"/>
              <a:chOff x="7536718" y="5558302"/>
              <a:chExt cx="2242915" cy="996642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6731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125" y="5650246"/>
                <a:ext cx="1541773" cy="890803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816" r="97959">
                            <a14:foregroundMark x1="25306" y1="87097" x2="27347" y2="78495"/>
                            <a14:foregroundMark x1="25714" y1="86559" x2="20000" y2="83333"/>
                            <a14:foregroundMark x1="41633" y1="87097" x2="50204" y2="74194"/>
                            <a14:foregroundMark x1="50612" y1="75269" x2="54694" y2="91935"/>
                            <a14:foregroundMark x1="52653" y1="70968" x2="56327" y2="78495"/>
                            <a14:foregroundMark x1="72245" y1="52688" x2="87347" y2="54839"/>
                            <a14:foregroundMark x1="26939" y1="26344" x2="19592" y2="12366"/>
                            <a14:foregroundMark x1="17959" y1="15054" x2="15102" y2="9140"/>
                            <a14:foregroundMark x1="9388" y1="51075" x2="11020" y2="55376"/>
                            <a14:foregroundMark x1="74286" y1="52151" x2="77551" y2="46237"/>
                            <a14:foregroundMark x1="53878" y1="50000" x2="55510" y2="3655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1070625">
                <a:off x="7536718" y="5558302"/>
                <a:ext cx="1312781" cy="996642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043519">
                <a:off x="9270046" y="5598084"/>
                <a:ext cx="323850" cy="695325"/>
              </a:xfrm>
              <a:prstGeom prst="rect">
                <a:avLst/>
              </a:prstGeom>
            </p:spPr>
          </p:pic>
        </p:grpSp>
      </p:grp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189154"/>
              </p:ext>
            </p:extLst>
          </p:nvPr>
        </p:nvGraphicFramePr>
        <p:xfrm>
          <a:off x="1805421" y="3762995"/>
          <a:ext cx="781015" cy="159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9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4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537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905" marR="37905" marT="18952" marB="18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905" marR="37905" marT="18952" marB="18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905" marR="37905" marT="18952" marB="18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905" marR="37905" marT="18952" marB="18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905" marR="37905" marT="18952" marB="18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9180057" y="3541112"/>
            <a:ext cx="2450053" cy="1639517"/>
            <a:chOff x="835884" y="4496442"/>
            <a:chExt cx="2450053" cy="1639517"/>
          </a:xfrm>
        </p:grpSpPr>
        <p:sp>
          <p:nvSpPr>
            <p:cNvPr id="32" name="직사각형 31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90 </a:t>
              </a:r>
              <a:r>
                <a:rPr lang="ko-KR" altLang="en-US" sz="1000" dirty="0"/>
                <a:t>↓</a:t>
              </a:r>
              <a:endParaRPr lang="en-US" altLang="ko-KR" sz="1000" dirty="0"/>
            </a:p>
            <a:p>
              <a:endParaRPr lang="ko-KR" altLang="en-US" sz="10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964743" y="4867569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964743" y="5323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964743" y="5637091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964743" y="5789491"/>
              <a:ext cx="1026484" cy="10513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11280629" y="4834161"/>
            <a:ext cx="204445" cy="105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4" name="Google Shape;248;p7"/>
          <p:cNvSpPr txBox="1">
            <a:spLocks/>
          </p:cNvSpPr>
          <p:nvPr/>
        </p:nvSpPr>
        <p:spPr>
          <a:xfrm>
            <a:off x="8633881" y="5066973"/>
            <a:ext cx="3542404" cy="12796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패배 시 내구도 하락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244" b="100000" l="0" r="100000">
                        <a14:foregroundMark x1="89326" y1="43697" x2="74157" y2="36134"/>
                        <a14:foregroundMark x1="7865" y1="39496" x2="0" y2="386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23923" y="2514600"/>
            <a:ext cx="523754" cy="39907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476252" y="2531033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전투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538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스케쥴을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거듭하다 제한된 기간이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0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이 되면 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Go / Stop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선택지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가 등장 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018407" y="2358872"/>
            <a:ext cx="5998940" cy="324087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69" y="2308286"/>
            <a:ext cx="5998078" cy="337392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8395223" y="2445593"/>
            <a:ext cx="460554" cy="1792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ysClr val="windowText" lastClr="000000"/>
                </a:solidFill>
              </a:rPr>
              <a:t>옵션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84470" y="2445593"/>
            <a:ext cx="2554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1500         </a:t>
            </a:r>
            <a:r>
              <a:rPr lang="ko-KR" altLang="en-US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9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98377" y="2404090"/>
            <a:ext cx="1501621" cy="40190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안드로시아</a:t>
            </a:r>
            <a:endParaRPr lang="en-US" altLang="ko-KR" sz="8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8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다음 </a:t>
            </a:r>
            <a:r>
              <a:rPr lang="ko-KR" altLang="en-US" sz="8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메인테넌스까지</a:t>
            </a:r>
            <a:r>
              <a:rPr lang="ko-KR" altLang="en-US" sz="8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800" b="1" dirty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0</a:t>
            </a:r>
            <a:r>
              <a:rPr lang="en-US" altLang="ko-KR" sz="8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8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850197" y="2445593"/>
            <a:ext cx="460554" cy="1792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우편함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65" b="99658" l="9875" r="89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1" b="38179"/>
          <a:stretch/>
        </p:blipFill>
        <p:spPr>
          <a:xfrm>
            <a:off x="5328617" y="2965542"/>
            <a:ext cx="2239177" cy="2499850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4893215" y="4114992"/>
            <a:ext cx="2450053" cy="1639517"/>
            <a:chOff x="835884" y="4496442"/>
            <a:chExt cx="2450053" cy="1639517"/>
          </a:xfrm>
        </p:grpSpPr>
        <p:sp>
          <p:nvSpPr>
            <p:cNvPr id="57" name="직사각형 56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98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105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105</a:t>
              </a:r>
            </a:p>
            <a:p>
              <a:r>
                <a:rPr lang="en-US" altLang="ko-KR" sz="1000" dirty="0"/>
                <a:t>90 </a:t>
              </a:r>
            </a:p>
            <a:p>
              <a:endParaRPr lang="ko-KR" altLang="en-US" sz="1000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964743" y="4867569"/>
              <a:ext cx="381901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964743" y="5323566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964743" y="5637091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964743" y="5789491"/>
              <a:ext cx="1026484" cy="10513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3198378" y="2899948"/>
            <a:ext cx="2468980" cy="110744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2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안드로시아</a:t>
            </a:r>
            <a:r>
              <a:rPr lang="ko-KR" altLang="en-US" sz="105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의</a:t>
            </a:r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05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내구도를</a:t>
            </a:r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수리하고</a:t>
            </a:r>
            <a:endParaRPr lang="en-US" altLang="ko-KR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계속 육성을 진행하시겠습니까</a:t>
            </a:r>
            <a:r>
              <a:rPr lang="en-US" altLang="ko-KR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algn="ctr"/>
            <a:endParaRPr lang="en-US" altLang="ko-KR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en-US" altLang="ko-KR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  -370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6518491" y="2913944"/>
            <a:ext cx="2468980" cy="110744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안드로시아</a:t>
            </a:r>
            <a:r>
              <a:rPr lang="ko-KR" altLang="en-US" sz="10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를</a:t>
            </a:r>
            <a:r>
              <a:rPr lang="ko-KR" altLang="en-US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자립시키고</a:t>
            </a:r>
            <a:endParaRPr lang="en-US" altLang="ko-KR" sz="10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마인드 프로세서를 소모해</a:t>
            </a:r>
            <a:endParaRPr lang="en-US" altLang="ko-KR" sz="10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새로운 </a:t>
            </a:r>
            <a:r>
              <a:rPr lang="ko-KR" altLang="en-US" sz="10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안드로이드를</a:t>
            </a:r>
            <a:r>
              <a:rPr lang="ko-KR" altLang="en-US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제작하시겠습니까</a:t>
            </a:r>
            <a:r>
              <a:rPr lang="en-US" altLang="ko-KR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algn="ctr"/>
            <a:endParaRPr lang="en-US" altLang="ko-KR" sz="10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en-US" altLang="ko-KR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    -1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2325" y="3650097"/>
            <a:ext cx="270937" cy="249770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276" y="2477290"/>
            <a:ext cx="147553" cy="142464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8187" y="2477290"/>
            <a:ext cx="150026" cy="143268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2000" y="3644185"/>
            <a:ext cx="264816" cy="255682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0800000">
            <a:off x="2179302" y="3095742"/>
            <a:ext cx="1019075" cy="804125"/>
          </a:xfrm>
          <a:prstGeom prst="right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1" name="오른쪽 화살표 80"/>
          <p:cNvSpPr/>
          <p:nvPr/>
        </p:nvSpPr>
        <p:spPr>
          <a:xfrm>
            <a:off x="8943211" y="3095742"/>
            <a:ext cx="1019075" cy="804125"/>
          </a:xfrm>
          <a:prstGeom prst="right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2" name="Google Shape;248;p7"/>
          <p:cNvSpPr txBox="1">
            <a:spLocks/>
          </p:cNvSpPr>
          <p:nvPr/>
        </p:nvSpPr>
        <p:spPr>
          <a:xfrm>
            <a:off x="0" y="3004722"/>
            <a:ext cx="2227548" cy="12796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 소모 후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현재 </a:t>
            </a: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안드로이드의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육성을 계속한다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b="1" dirty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전투 난이도가 </a:t>
            </a:r>
            <a:endParaRPr lang="en-US" altLang="ko-KR" sz="1600" b="1" dirty="0">
              <a:solidFill>
                <a:srgbClr val="FF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b="1" dirty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상승한다</a:t>
            </a:r>
            <a:endParaRPr lang="en-US" altLang="ko-KR" sz="1600" b="1" dirty="0">
              <a:solidFill>
                <a:srgbClr val="FF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83" name="Google Shape;248;p7"/>
          <p:cNvSpPr txBox="1">
            <a:spLocks/>
          </p:cNvSpPr>
          <p:nvPr/>
        </p:nvSpPr>
        <p:spPr>
          <a:xfrm>
            <a:off x="9877142" y="3004722"/>
            <a:ext cx="2227548" cy="16233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현재 가지고 있는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스테이터스에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맞는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en-US" altLang="ko-KR" sz="18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</a:t>
            </a:r>
            <a:r>
              <a:rPr lang="ko-KR" altLang="en-US" sz="18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엔딩</a:t>
            </a:r>
            <a:r>
              <a:rPr lang="en-US" altLang="ko-KR" sz="18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을 맞이하고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다시 초기 </a:t>
            </a: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스탯으로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육성을 진행한다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en-US" altLang="ko-KR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프로세서 아이템 소모</a:t>
            </a:r>
            <a:r>
              <a:rPr lang="en-US" altLang="ko-KR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272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코어를 소모 후 육성을 계속하다가 전투에서 연거푸 패배하면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내구도가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0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이 되는 순간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배드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엔딩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!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601028" y="2137790"/>
            <a:ext cx="2450053" cy="1639517"/>
            <a:chOff x="835884" y="4496442"/>
            <a:chExt cx="2450053" cy="1639517"/>
          </a:xfrm>
        </p:grpSpPr>
        <p:sp>
          <p:nvSpPr>
            <p:cNvPr id="43" name="직사각형 42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98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105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105</a:t>
              </a:r>
            </a:p>
            <a:p>
              <a:r>
                <a:rPr lang="en-US" altLang="ko-KR" sz="1000" b="1" dirty="0"/>
                <a:t>0</a:t>
              </a:r>
              <a:r>
                <a:rPr lang="en-US" altLang="ko-KR" sz="1000" dirty="0"/>
                <a:t> </a:t>
              </a:r>
            </a:p>
            <a:p>
              <a:endParaRPr lang="ko-KR" altLang="en-US" sz="10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964743" y="4867569"/>
              <a:ext cx="381901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964743" y="5323566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964743" y="5637091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601028" y="3393581"/>
            <a:ext cx="2450053" cy="2339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918774" y="3795566"/>
            <a:ext cx="3814560" cy="2667899"/>
            <a:chOff x="4462665" y="3996499"/>
            <a:chExt cx="2726777" cy="190710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62665" y="3996499"/>
              <a:ext cx="2726777" cy="190710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281" y="5309119"/>
              <a:ext cx="1757545" cy="550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8581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자립시킨 경우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지금까지 달성한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스테이터스와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b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수행한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횟수 등에 의해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엔딩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결정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606947" y="2201951"/>
            <a:ext cx="2450053" cy="1639517"/>
            <a:chOff x="835884" y="4496442"/>
            <a:chExt cx="2450053" cy="1639517"/>
          </a:xfrm>
        </p:grpSpPr>
        <p:sp>
          <p:nvSpPr>
            <p:cNvPr id="43" name="직사각형 42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98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105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105</a:t>
              </a:r>
            </a:p>
            <a:p>
              <a:r>
                <a:rPr lang="en-US" altLang="ko-KR" sz="1000" dirty="0"/>
                <a:t>90 </a:t>
              </a:r>
            </a:p>
            <a:p>
              <a:endParaRPr lang="ko-KR" altLang="en-US" sz="10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964743" y="4867569"/>
              <a:ext cx="381901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964743" y="5323566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964743" y="5637091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964743" y="5789491"/>
              <a:ext cx="1026484" cy="10513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841" y="3744881"/>
            <a:ext cx="2862263" cy="276591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65" b="99658" l="9875" r="89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6206" r="13735" b="67697"/>
          <a:stretch/>
        </p:blipFill>
        <p:spPr>
          <a:xfrm>
            <a:off x="4604215" y="5010150"/>
            <a:ext cx="2653835" cy="1514476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1" y="4321398"/>
            <a:ext cx="2569138" cy="1924374"/>
          </a:xfrm>
          <a:prstGeom prst="rect">
            <a:avLst/>
          </a:prstGeom>
        </p:spPr>
      </p:pic>
      <p:sp>
        <p:nvSpPr>
          <p:cNvPr id="3" name="모서리가 둥근 사각형 설명선 2"/>
          <p:cNvSpPr/>
          <p:nvPr/>
        </p:nvSpPr>
        <p:spPr>
          <a:xfrm>
            <a:off x="7474264" y="2448006"/>
            <a:ext cx="3699103" cy="1676400"/>
          </a:xfrm>
          <a:prstGeom prst="wedgeRoundRectCallout">
            <a:avLst>
              <a:gd name="adj1" fmla="val -91686"/>
              <a:gd name="adj2" fmla="val 82069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으음</a:t>
            </a:r>
            <a:r>
              <a:rPr lang="en-US" altLang="ko-KR" dirty="0"/>
              <a:t>, </a:t>
            </a:r>
            <a:r>
              <a:rPr lang="ko-KR" altLang="en-US" dirty="0" err="1"/>
              <a:t>스테이터스가</a:t>
            </a:r>
            <a:r>
              <a:rPr lang="ko-KR" altLang="en-US" dirty="0"/>
              <a:t> 변변치 않고 연구소 보조만 </a:t>
            </a:r>
            <a:r>
              <a:rPr lang="en-US" altLang="ko-KR" dirty="0"/>
              <a:t>100</a:t>
            </a:r>
            <a:r>
              <a:rPr lang="ko-KR" altLang="en-US" dirty="0"/>
              <a:t>회 이상이라</a:t>
            </a:r>
            <a:r>
              <a:rPr lang="en-US" altLang="ko-KR" dirty="0"/>
              <a:t>… </a:t>
            </a:r>
          </a:p>
          <a:p>
            <a:pPr algn="ctr"/>
            <a:r>
              <a:rPr lang="ko-KR" altLang="en-US" dirty="0"/>
              <a:t>너는</a:t>
            </a:r>
            <a:r>
              <a:rPr lang="en-US" altLang="ko-KR" dirty="0"/>
              <a:t>! </a:t>
            </a:r>
            <a:r>
              <a:rPr lang="ko-KR" altLang="en-US" dirty="0" err="1"/>
              <a:t>너어어어어어는</a:t>
            </a:r>
            <a:r>
              <a:rPr lang="en-US" altLang="ko-KR" dirty="0"/>
              <a:t>!!! </a:t>
            </a:r>
          </a:p>
          <a:p>
            <a:pPr algn="ctr"/>
            <a:r>
              <a:rPr lang="ko-KR" altLang="en-US" dirty="0"/>
              <a:t>대학원생</a:t>
            </a:r>
            <a:r>
              <a:rPr lang="en-US" altLang="ko-KR" dirty="0"/>
              <a:t> </a:t>
            </a:r>
            <a:r>
              <a:rPr lang="ko-KR" altLang="en-US" dirty="0" err="1"/>
              <a:t>엔딩이다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724" y="5666954"/>
            <a:ext cx="1791592" cy="5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9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592939"/>
              </p:ext>
            </p:extLst>
          </p:nvPr>
        </p:nvGraphicFramePr>
        <p:xfrm>
          <a:off x="2298700" y="2027766"/>
          <a:ext cx="7759700" cy="3460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7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2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89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세부사항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타이틀명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AndroidMaker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모바일</a:t>
                      </a:r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 </a:t>
                      </a:r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(</a:t>
                      </a:r>
                      <a:r>
                        <a:rPr lang="en-US" altLang="ko-KR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Andriod</a:t>
                      </a:r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)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육성 시뮬레이션 </a:t>
                      </a:r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RPG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세계관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SF </a:t>
                      </a:r>
                      <a:r>
                        <a:rPr lang="ko-KR" altLang="en-US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디스토피아</a:t>
                      </a:r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 </a:t>
                      </a:r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(</a:t>
                      </a:r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인간 </a:t>
                      </a:r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vs </a:t>
                      </a:r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기계</a:t>
                      </a:r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)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타겟층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10~30</a:t>
                      </a:r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대 </a:t>
                      </a:r>
                      <a:r>
                        <a:rPr lang="ko-KR" altLang="en-US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서브컬쳐를</a:t>
                      </a:r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 좋아하는 </a:t>
                      </a:r>
                      <a:r>
                        <a:rPr lang="ko-KR" altLang="en-US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모바일</a:t>
                      </a:r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 게임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Google Shape;248;p7"/>
          <p:cNvSpPr txBox="1">
            <a:spLocks/>
          </p:cNvSpPr>
          <p:nvPr/>
        </p:nvSpPr>
        <p:spPr>
          <a:xfrm>
            <a:off x="306387" y="208479"/>
            <a:ext cx="1953024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3000" b="1" dirty="0"/>
              <a:t>개요</a:t>
            </a:r>
            <a:endParaRPr lang="en-US" altLang="ko-KR" sz="20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264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엔딩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이후에는 다시 초기화된 상태로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회차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플레이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시작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단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 파트는 매번 초기화되지만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연구시설과 아이템은 보존된다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왜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안드로이드를 새로 만든 것일 뿐 플레이어는 그대로니까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…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grpSp>
        <p:nvGrpSpPr>
          <p:cNvPr id="2" name="그룹 1"/>
          <p:cNvGrpSpPr/>
          <p:nvPr/>
        </p:nvGrpSpPr>
        <p:grpSpPr>
          <a:xfrm>
            <a:off x="696684" y="2539057"/>
            <a:ext cx="7308540" cy="4110464"/>
            <a:chOff x="2143760" y="1994962"/>
            <a:chExt cx="8046180" cy="4525327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2143760" y="2062811"/>
              <a:ext cx="8046180" cy="4346876"/>
            </a:xfrm>
            <a:prstGeom prst="roundRect">
              <a:avLst>
                <a:gd name="adj" fmla="val 7479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4916" y="1994962"/>
              <a:ext cx="8045024" cy="452532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3344" y="4745194"/>
              <a:ext cx="1051990" cy="1336904"/>
            </a:xfrm>
            <a:prstGeom prst="rect">
              <a:avLst/>
            </a:prstGeom>
          </p:spPr>
        </p:pic>
        <p:sp>
          <p:nvSpPr>
            <p:cNvPr id="94" name="직사각형 93"/>
            <p:cNvSpPr/>
            <p:nvPr/>
          </p:nvSpPr>
          <p:spPr>
            <a:xfrm>
              <a:off x="9355506" y="2179127"/>
              <a:ext cx="617726" cy="24040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ysClr val="windowText" lastClr="000000"/>
                  </a:solidFill>
                </a:rPr>
                <a:t>옵션</a:t>
              </a:r>
              <a:endParaRPr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512521" y="2179128"/>
              <a:ext cx="3426028" cy="288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크레딧</a:t>
              </a:r>
              <a:r>
                <a:rPr lang="ko-KR" altLang="en-US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1000         </a:t>
              </a:r>
              <a:r>
                <a:rPr lang="ko-KR" altLang="en-US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코어</a:t>
              </a:r>
              <a:r>
                <a:rPr lang="en-US" altLang="ko-KR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1000</a:t>
              </a:r>
              <a:endParaRPr lang="ko-KR" altLang="en-US" sz="105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2385148" y="2123461"/>
              <a:ext cx="2014074" cy="53905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안드로시아</a:t>
              </a:r>
              <a:r>
                <a:rPr lang="ko-KR" altLang="en-US" sz="10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0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MK-2</a:t>
              </a:r>
            </a:p>
            <a:p>
              <a:pPr algn="ctr"/>
              <a:r>
                <a:rPr lang="ko-KR" altLang="en-US" sz="10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다음 </a:t>
              </a:r>
              <a:r>
                <a:rPr lang="ko-KR" altLang="en-US" sz="100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메인테넌스까지</a:t>
              </a:r>
              <a:r>
                <a:rPr lang="ko-KR" altLang="en-US" sz="10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0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10 </a:t>
              </a:r>
              <a:r>
                <a:rPr lang="ko-KR" altLang="en-US" sz="10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개월</a:t>
              </a: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7909413" y="5899134"/>
              <a:ext cx="432680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홈</a:t>
              </a:r>
              <a:endPara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8415862" y="5899128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b="1" dirty="0" err="1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스케쥴</a:t>
              </a:r>
              <a:endParaRPr lang="ko-KR" altLang="en-US" sz="800" b="1" dirty="0"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8940609" y="5899128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b="1" dirty="0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연구소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9465356" y="5899127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b="1" dirty="0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아이템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24480" y="2179127"/>
              <a:ext cx="617726" cy="24040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ysClr val="windowText" lastClr="000000"/>
                  </a:solidFill>
                </a:rPr>
                <a:t>우편함</a:t>
              </a:r>
            </a:p>
          </p:txBody>
        </p:sp>
      </p:grpSp>
      <p:sp>
        <p:nvSpPr>
          <p:cNvPr id="18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1C8EF0F-4984-4A20-8AEB-3407EB49C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948" y="2732408"/>
            <a:ext cx="147553" cy="1424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1ECBB8F-EB97-4C68-9FDA-4F83CE9E1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8779" y="2732408"/>
            <a:ext cx="150026" cy="1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0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플레이하며 획득한 재화로 연구소에서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연구시설을 개방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연구시설은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추가나 아이템 개발 목록을 추가해주는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영구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버프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연구시설은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SNG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스타일로 리얼타임 기반으로 개방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실제 플레이 타임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밸런싱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96684" y="2585679"/>
            <a:ext cx="7518855" cy="406199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4" y="2522277"/>
            <a:ext cx="7517775" cy="4228749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7435792" y="2694372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</a:rPr>
              <a:t>옵션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910204" y="2694372"/>
            <a:ext cx="320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1500         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4472" y="6170580"/>
            <a:ext cx="404323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57729" y="6170574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9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48086" y="6170574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연구소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7538442" y="6170573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752675" y="2694372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우편함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-1" r="-155"/>
          <a:stretch/>
        </p:blipFill>
        <p:spPr>
          <a:xfrm>
            <a:off x="703034" y="3170082"/>
            <a:ext cx="7518855" cy="297761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126170" y="2676716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37" b="99153" l="7921" r="950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363" y="2640387"/>
            <a:ext cx="319807" cy="37363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180701" y="3771718"/>
            <a:ext cx="2990327" cy="175064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온실농장을 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개방하시키겠습니까</a:t>
            </a:r>
            <a:r>
              <a:rPr lang="en-US" altLang="ko-KR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소요시간 </a:t>
            </a:r>
            <a:r>
              <a:rPr lang="en-US" altLang="ko-KR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8</a:t>
            </a:r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시간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확인            취소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BEADAB1-ED34-41AB-8851-316B3D66D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3827" y="2742608"/>
            <a:ext cx="147553" cy="1424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DCA214-9727-40F7-BA5D-1C514D6BE8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6698" y="2742608"/>
            <a:ext cx="150026" cy="1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35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전투에서 획득한 재료 아이템으로 아이템 개발 메뉴에서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 제작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아이템은 제작 진행 시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N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 경과 후 제작이 완료됨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 시간에 따른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밸런싱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96684" y="2341167"/>
            <a:ext cx="7518855" cy="406199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sp>
        <p:nvSpPr>
          <p:cNvPr id="23" name="직사각형 22"/>
          <p:cNvSpPr/>
          <p:nvPr/>
        </p:nvSpPr>
        <p:spPr>
          <a:xfrm>
            <a:off x="7435792" y="2449860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</a:rPr>
              <a:t>옵션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10204" y="2449860"/>
            <a:ext cx="320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1500         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084472" y="5926068"/>
            <a:ext cx="404323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57729" y="5926062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9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48086" y="5926062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538442" y="5926061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752675" y="2449860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우편함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6170" y="2432204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 개발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7" y="2409325"/>
            <a:ext cx="358200" cy="3169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523" y="2527744"/>
            <a:ext cx="5610225" cy="280511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134412"/>
              </p:ext>
            </p:extLst>
          </p:nvPr>
        </p:nvGraphicFramePr>
        <p:xfrm>
          <a:off x="1243092" y="3270451"/>
          <a:ext cx="3088490" cy="2531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" name="한쪽 모서리가 잘린 사각형 36"/>
          <p:cNvSpPr/>
          <p:nvPr/>
        </p:nvSpPr>
        <p:spPr>
          <a:xfrm>
            <a:off x="2246815" y="2814787"/>
            <a:ext cx="982044" cy="404452"/>
          </a:xfrm>
          <a:prstGeom prst="snip1Rect">
            <a:avLst>
              <a:gd name="adj" fmla="val 37862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</a:p>
        </p:txBody>
      </p:sp>
      <p:sp>
        <p:nvSpPr>
          <p:cNvPr id="8" name="한쪽 모서리가 잘린 사각형 7"/>
          <p:cNvSpPr/>
          <p:nvPr/>
        </p:nvSpPr>
        <p:spPr>
          <a:xfrm>
            <a:off x="1226167" y="2815484"/>
            <a:ext cx="982044" cy="404452"/>
          </a:xfrm>
          <a:prstGeom prst="snip1Rect">
            <a:avLst>
              <a:gd name="adj" fmla="val 37862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 </a:t>
            </a:r>
            <a:r>
              <a:rPr lang="ko-KR" altLang="en-US" sz="105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레시피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35693" y="3255946"/>
            <a:ext cx="3122036" cy="25349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393633" y="3391253"/>
            <a:ext cx="314325" cy="2952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997767" y="3391253"/>
            <a:ext cx="314325" cy="2952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2601901" y="3391253"/>
            <a:ext cx="314325" cy="2952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206035" y="3398212"/>
            <a:ext cx="373599" cy="338505"/>
            <a:chOff x="4521932" y="3518783"/>
            <a:chExt cx="373599" cy="338505"/>
          </a:xfrm>
        </p:grpSpPr>
        <p:sp>
          <p:nvSpPr>
            <p:cNvPr id="42" name="타원 41"/>
            <p:cNvSpPr/>
            <p:nvPr/>
          </p:nvSpPr>
          <p:spPr>
            <a:xfrm>
              <a:off x="4521932" y="3518783"/>
              <a:ext cx="314325" cy="2952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6296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9541" y="3641300"/>
              <a:ext cx="175990" cy="215988"/>
            </a:xfrm>
            <a:prstGeom prst="rect">
              <a:avLst/>
            </a:prstGeom>
          </p:spPr>
        </p:pic>
      </p:grpSp>
      <p:grpSp>
        <p:nvGrpSpPr>
          <p:cNvPr id="47" name="그룹 46"/>
          <p:cNvGrpSpPr/>
          <p:nvPr/>
        </p:nvGrpSpPr>
        <p:grpSpPr>
          <a:xfrm>
            <a:off x="3869444" y="3404308"/>
            <a:ext cx="373599" cy="338505"/>
            <a:chOff x="4521932" y="3518783"/>
            <a:chExt cx="373599" cy="338505"/>
          </a:xfrm>
        </p:grpSpPr>
        <p:sp>
          <p:nvSpPr>
            <p:cNvPr id="50" name="타원 49"/>
            <p:cNvSpPr/>
            <p:nvPr/>
          </p:nvSpPr>
          <p:spPr>
            <a:xfrm>
              <a:off x="4521932" y="3518783"/>
              <a:ext cx="314325" cy="2952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6296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9541" y="3641300"/>
              <a:ext cx="175990" cy="215988"/>
            </a:xfrm>
            <a:prstGeom prst="rect">
              <a:avLst/>
            </a:prstGeom>
          </p:spPr>
        </p:pic>
      </p:grpSp>
      <p:sp>
        <p:nvSpPr>
          <p:cNvPr id="60" name="타원 59"/>
          <p:cNvSpPr/>
          <p:nvPr/>
        </p:nvSpPr>
        <p:spPr>
          <a:xfrm>
            <a:off x="5150122" y="3483112"/>
            <a:ext cx="314325" cy="2952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816062" y="3270454"/>
            <a:ext cx="3196971" cy="25204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5083102" y="3987651"/>
            <a:ext cx="26496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5105312" y="4419996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5105312" y="4948526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5668383" y="4422578"/>
            <a:ext cx="2064328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5668383" y="4948526"/>
            <a:ext cx="2064328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092224" y="3432725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566760" y="3354290"/>
            <a:ext cx="22238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129</a:t>
            </a:r>
          </a:p>
          <a:p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보유 시 </a:t>
            </a:r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안드로이드가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패배한 상황에서 </a:t>
            </a:r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내구도를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30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만큼 수리한다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703875" y="4510536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       1500/300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703875" y="5015229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2              10/10</a:t>
            </a:r>
            <a:endParaRPr lang="ko-KR" altLang="en-US" sz="1100" dirty="0">
              <a:solidFill>
                <a:srgbClr val="FF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896739" y="5282097"/>
            <a:ext cx="2997818" cy="47606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5734322" y="5397595"/>
            <a:ext cx="1285517" cy="30726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416891" y="3317067"/>
            <a:ext cx="139858" cy="248108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8" name="직사각형 77"/>
          <p:cNvSpPr/>
          <p:nvPr/>
        </p:nvSpPr>
        <p:spPr>
          <a:xfrm>
            <a:off x="4416891" y="3319069"/>
            <a:ext cx="139858" cy="27810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9" name="직사각형 78"/>
          <p:cNvSpPr/>
          <p:nvPr/>
        </p:nvSpPr>
        <p:spPr>
          <a:xfrm>
            <a:off x="7779601" y="4419996"/>
            <a:ext cx="114956" cy="87083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0" name="직사각형 79"/>
          <p:cNvSpPr/>
          <p:nvPr/>
        </p:nvSpPr>
        <p:spPr>
          <a:xfrm>
            <a:off x="7779601" y="4421008"/>
            <a:ext cx="114956" cy="1327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EE5D1E-4D2F-49DF-9307-19A9B748EB4F}"/>
              </a:ext>
            </a:extLst>
          </p:cNvPr>
          <p:cNvSpPr txBox="1"/>
          <p:nvPr/>
        </p:nvSpPr>
        <p:spPr>
          <a:xfrm>
            <a:off x="5009927" y="4076461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제작기간</a:t>
            </a:r>
            <a:endParaRPr lang="en-US" altLang="ko-KR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658CE6-4C25-40CE-BD88-34268D44B122}"/>
              </a:ext>
            </a:extLst>
          </p:cNvPr>
          <p:cNvSpPr txBox="1"/>
          <p:nvPr/>
        </p:nvSpPr>
        <p:spPr>
          <a:xfrm>
            <a:off x="5698776" y="4076461"/>
            <a:ext cx="1852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 소요</a:t>
            </a:r>
            <a:endParaRPr lang="en-US" altLang="ko-KR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097BDFCF-8793-485F-9EA5-DFEBFE1B0D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8264" y="2510824"/>
            <a:ext cx="147553" cy="14246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77FE7B9-B978-4014-B986-F00270339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1135" y="2510824"/>
            <a:ext cx="150026" cy="14326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1689287C-C965-4EB9-A5DF-03B10D51E8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3167" y="4464842"/>
            <a:ext cx="358361" cy="342218"/>
          </a:xfrm>
          <a:prstGeom prst="rect">
            <a:avLst/>
          </a:prstGeom>
        </p:spPr>
      </p:pic>
      <p:sp>
        <p:nvSpPr>
          <p:cNvPr id="81" name="모서리가 둥근 직사각형 75">
            <a:extLst>
              <a:ext uri="{FF2B5EF4-FFF2-40B4-BE49-F238E27FC236}">
                <a16:creationId xmlns:a16="http://schemas.microsoft.com/office/drawing/2014/main" id="{EBE4860C-1ECD-4109-9AB3-3D51B6C067F0}"/>
              </a:ext>
            </a:extLst>
          </p:cNvPr>
          <p:cNvSpPr/>
          <p:nvPr/>
        </p:nvSpPr>
        <p:spPr>
          <a:xfrm>
            <a:off x="9417058" y="4525094"/>
            <a:ext cx="1285517" cy="307262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65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제작</a:t>
            </a:r>
          </a:p>
        </p:txBody>
      </p:sp>
      <p:sp>
        <p:nvSpPr>
          <p:cNvPr id="84" name="모서리가 둥근 직사각형 62">
            <a:extLst>
              <a:ext uri="{FF2B5EF4-FFF2-40B4-BE49-F238E27FC236}">
                <a16:creationId xmlns:a16="http://schemas.microsoft.com/office/drawing/2014/main" id="{D0A21599-A97C-4E2C-9E24-14415A91D2C4}"/>
              </a:ext>
            </a:extLst>
          </p:cNvPr>
          <p:cNvSpPr/>
          <p:nvPr/>
        </p:nvSpPr>
        <p:spPr>
          <a:xfrm>
            <a:off x="8747506" y="3972271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66">
            <a:extLst>
              <a:ext uri="{FF2B5EF4-FFF2-40B4-BE49-F238E27FC236}">
                <a16:creationId xmlns:a16="http://schemas.microsoft.com/office/drawing/2014/main" id="{68B91FE3-DF86-42AB-AA49-5F125A7273E8}"/>
              </a:ext>
            </a:extLst>
          </p:cNvPr>
          <p:cNvSpPr/>
          <p:nvPr/>
        </p:nvSpPr>
        <p:spPr>
          <a:xfrm>
            <a:off x="9310577" y="3972271"/>
            <a:ext cx="2064328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CAEA23-FBD2-4843-AB02-8E52315F840C}"/>
              </a:ext>
            </a:extLst>
          </p:cNvPr>
          <p:cNvSpPr txBox="1"/>
          <p:nvPr/>
        </p:nvSpPr>
        <p:spPr>
          <a:xfrm>
            <a:off x="9346069" y="4038974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2                </a:t>
            </a:r>
            <a:r>
              <a:rPr lang="en-US" altLang="ko-KR" sz="1100" b="1" dirty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8/10</a:t>
            </a:r>
            <a:endParaRPr lang="ko-KR" altLang="en-US" sz="1100" dirty="0">
              <a:solidFill>
                <a:srgbClr val="FF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87" name="Google Shape;248;p7">
            <a:extLst>
              <a:ext uri="{FF2B5EF4-FFF2-40B4-BE49-F238E27FC236}">
                <a16:creationId xmlns:a16="http://schemas.microsoft.com/office/drawing/2014/main" id="{AE41A544-2430-4EAA-A7A4-E523837AB3AE}"/>
              </a:ext>
            </a:extLst>
          </p:cNvPr>
          <p:cNvSpPr txBox="1">
            <a:spLocks/>
          </p:cNvSpPr>
          <p:nvPr/>
        </p:nvSpPr>
        <p:spPr>
          <a:xfrm>
            <a:off x="8334179" y="4988324"/>
            <a:ext cx="3542404" cy="12796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아이템이 부족할 때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 개수 표시 붉게 표시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버튼 비활성</a:t>
            </a:r>
            <a:r>
              <a:rPr lang="en-US" altLang="ko-KR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처리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472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동일한 아이템은 레시피 슬롯당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개씩만 제작할 수 있다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 진행 중일 땐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프로그레스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바만 확인할 수 있다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96684" y="2341167"/>
            <a:ext cx="7518855" cy="406199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sp>
        <p:nvSpPr>
          <p:cNvPr id="23" name="직사각형 22"/>
          <p:cNvSpPr/>
          <p:nvPr/>
        </p:nvSpPr>
        <p:spPr>
          <a:xfrm>
            <a:off x="7435792" y="2449860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</a:rPr>
              <a:t>옵션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10204" y="2449860"/>
            <a:ext cx="320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1200         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084472" y="5926068"/>
            <a:ext cx="404323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57729" y="5926062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9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48086" y="5926062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538442" y="5926061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752675" y="2449860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우편함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6170" y="2432204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 개발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7" y="2409325"/>
            <a:ext cx="358200" cy="3169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523" y="2527744"/>
            <a:ext cx="5610225" cy="2805113"/>
          </a:xfrm>
          <a:prstGeom prst="rect">
            <a:avLst/>
          </a:prstGeom>
        </p:spPr>
      </p:pic>
      <p:sp>
        <p:nvSpPr>
          <p:cNvPr id="37" name="한쪽 모서리가 잘린 사각형 36"/>
          <p:cNvSpPr/>
          <p:nvPr/>
        </p:nvSpPr>
        <p:spPr>
          <a:xfrm>
            <a:off x="2246815" y="2814787"/>
            <a:ext cx="982044" cy="404452"/>
          </a:xfrm>
          <a:prstGeom prst="snip1Rect">
            <a:avLst>
              <a:gd name="adj" fmla="val 37862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</a:p>
        </p:txBody>
      </p:sp>
      <p:sp>
        <p:nvSpPr>
          <p:cNvPr id="8" name="한쪽 모서리가 잘린 사각형 7"/>
          <p:cNvSpPr/>
          <p:nvPr/>
        </p:nvSpPr>
        <p:spPr>
          <a:xfrm>
            <a:off x="1226167" y="2815484"/>
            <a:ext cx="982044" cy="404452"/>
          </a:xfrm>
          <a:prstGeom prst="snip1Rect">
            <a:avLst>
              <a:gd name="adj" fmla="val 37862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 </a:t>
            </a:r>
            <a:r>
              <a:rPr lang="ko-KR" altLang="en-US" sz="105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레시피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35693" y="3255946"/>
            <a:ext cx="3122036" cy="25349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5150122" y="3483112"/>
            <a:ext cx="314325" cy="2952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816062" y="3270454"/>
            <a:ext cx="3196971" cy="25204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5083102" y="3987651"/>
            <a:ext cx="26496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5105312" y="4419996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5105312" y="4948526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5668383" y="4422578"/>
            <a:ext cx="2064328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5668383" y="4948526"/>
            <a:ext cx="2064328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092224" y="3432725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566760" y="3354290"/>
            <a:ext cx="22238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129</a:t>
            </a:r>
          </a:p>
          <a:p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보유 시 </a:t>
            </a:r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안드로이드가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패배한 상황에서 </a:t>
            </a:r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내구도를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30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만큼 수리한다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703875" y="4510536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       1200/300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703875" y="5015229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2              </a:t>
            </a:r>
            <a:r>
              <a:rPr lang="en-US" altLang="ko-KR" sz="1100" b="1" dirty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0/10</a:t>
            </a:r>
            <a:endParaRPr lang="ko-KR" altLang="en-US" sz="1100" dirty="0">
              <a:solidFill>
                <a:srgbClr val="FF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896739" y="5282097"/>
            <a:ext cx="2997818" cy="47606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7" name="직사각형 76"/>
          <p:cNvSpPr/>
          <p:nvPr/>
        </p:nvSpPr>
        <p:spPr>
          <a:xfrm>
            <a:off x="4416891" y="3317067"/>
            <a:ext cx="139858" cy="248108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8" name="직사각형 77"/>
          <p:cNvSpPr/>
          <p:nvPr/>
        </p:nvSpPr>
        <p:spPr>
          <a:xfrm>
            <a:off x="4416891" y="3319069"/>
            <a:ext cx="139858" cy="27810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9" name="직사각형 78"/>
          <p:cNvSpPr/>
          <p:nvPr/>
        </p:nvSpPr>
        <p:spPr>
          <a:xfrm>
            <a:off x="7779601" y="4419996"/>
            <a:ext cx="114956" cy="87083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0" name="직사각형 79"/>
          <p:cNvSpPr/>
          <p:nvPr/>
        </p:nvSpPr>
        <p:spPr>
          <a:xfrm>
            <a:off x="7779601" y="4421008"/>
            <a:ext cx="114956" cy="1327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EE5D1E-4D2F-49DF-9307-19A9B748EB4F}"/>
              </a:ext>
            </a:extLst>
          </p:cNvPr>
          <p:cNvSpPr txBox="1"/>
          <p:nvPr/>
        </p:nvSpPr>
        <p:spPr>
          <a:xfrm>
            <a:off x="5009927" y="4076461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제작기간</a:t>
            </a:r>
            <a:endParaRPr lang="en-US" altLang="ko-KR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658CE6-4C25-40CE-BD88-34268D44B122}"/>
              </a:ext>
            </a:extLst>
          </p:cNvPr>
          <p:cNvSpPr txBox="1"/>
          <p:nvPr/>
        </p:nvSpPr>
        <p:spPr>
          <a:xfrm>
            <a:off x="5698776" y="4076461"/>
            <a:ext cx="1852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 소요</a:t>
            </a:r>
            <a:endParaRPr lang="en-US" altLang="ko-KR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097BDFCF-8793-485F-9EA5-DFEBFE1B0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264" y="2510824"/>
            <a:ext cx="147553" cy="14246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77FE7B9-B978-4014-B986-F00270339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1135" y="2510824"/>
            <a:ext cx="150026" cy="14326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1689287C-C965-4EB9-A5DF-03B10D51E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167" y="4464842"/>
            <a:ext cx="358361" cy="342218"/>
          </a:xfrm>
          <a:prstGeom prst="rect">
            <a:avLst/>
          </a:prstGeom>
        </p:spPr>
      </p:pic>
      <p:sp>
        <p:nvSpPr>
          <p:cNvPr id="74" name="모서리가 둥근 직사각형 33">
            <a:extLst>
              <a:ext uri="{FF2B5EF4-FFF2-40B4-BE49-F238E27FC236}">
                <a16:creationId xmlns:a16="http://schemas.microsoft.com/office/drawing/2014/main" id="{57EFDE58-3D7E-4CDF-96C7-481891420DBD}"/>
              </a:ext>
            </a:extLst>
          </p:cNvPr>
          <p:cNvSpPr/>
          <p:nvPr/>
        </p:nvSpPr>
        <p:spPr>
          <a:xfrm>
            <a:off x="5116465" y="5338357"/>
            <a:ext cx="2652821" cy="360188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모서리가 둥근 직사각형 33">
            <a:extLst>
              <a:ext uri="{FF2B5EF4-FFF2-40B4-BE49-F238E27FC236}">
                <a16:creationId xmlns:a16="http://schemas.microsoft.com/office/drawing/2014/main" id="{F22C718C-3219-4E76-B06D-08A8D8D6AB83}"/>
              </a:ext>
            </a:extLst>
          </p:cNvPr>
          <p:cNvSpPr/>
          <p:nvPr/>
        </p:nvSpPr>
        <p:spPr>
          <a:xfrm>
            <a:off x="5128445" y="5354613"/>
            <a:ext cx="709433" cy="332502"/>
          </a:xfrm>
          <a:prstGeom prst="round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CF4DC47-F40C-4D59-A652-B5F5B058BB7D}"/>
              </a:ext>
            </a:extLst>
          </p:cNvPr>
          <p:cNvSpPr txBox="1"/>
          <p:nvPr/>
        </p:nvSpPr>
        <p:spPr>
          <a:xfrm>
            <a:off x="5330951" y="5314351"/>
            <a:ext cx="2223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 진행 중</a:t>
            </a:r>
            <a:r>
              <a:rPr lang="en-US" altLang="ko-KR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…</a:t>
            </a:r>
          </a:p>
          <a:p>
            <a:pPr algn="ctr"/>
            <a:r>
              <a:rPr lang="en-US" altLang="ko-KR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3</a:t>
            </a:r>
            <a:r>
              <a:rPr lang="ko-KR" altLang="en-US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 후 제작 완료</a:t>
            </a:r>
            <a:endParaRPr lang="en-US" altLang="ko-KR" sz="10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id="{6641FA24-4663-402C-8265-A0C99335F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23813"/>
              </p:ext>
            </p:extLst>
          </p:nvPr>
        </p:nvGraphicFramePr>
        <p:xfrm>
          <a:off x="1243092" y="3270451"/>
          <a:ext cx="3088490" cy="2531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8" name="타원 87">
            <a:extLst>
              <a:ext uri="{FF2B5EF4-FFF2-40B4-BE49-F238E27FC236}">
                <a16:creationId xmlns:a16="http://schemas.microsoft.com/office/drawing/2014/main" id="{A62F0B42-D073-4FE0-9991-4270C8999E89}"/>
              </a:ext>
            </a:extLst>
          </p:cNvPr>
          <p:cNvSpPr/>
          <p:nvPr/>
        </p:nvSpPr>
        <p:spPr>
          <a:xfrm>
            <a:off x="1393633" y="3391253"/>
            <a:ext cx="314325" cy="2952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4267002B-DE70-4DA4-B51B-9F5B847BDDF6}"/>
              </a:ext>
            </a:extLst>
          </p:cNvPr>
          <p:cNvSpPr/>
          <p:nvPr/>
        </p:nvSpPr>
        <p:spPr>
          <a:xfrm>
            <a:off x="1997767" y="3391253"/>
            <a:ext cx="314325" cy="2952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BF0CCB0A-C02B-4798-83CF-921595A7CFD1}"/>
              </a:ext>
            </a:extLst>
          </p:cNvPr>
          <p:cNvSpPr/>
          <p:nvPr/>
        </p:nvSpPr>
        <p:spPr>
          <a:xfrm>
            <a:off x="2601901" y="3391253"/>
            <a:ext cx="314325" cy="2952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566E154-009A-4929-82F0-F23B1A606047}"/>
              </a:ext>
            </a:extLst>
          </p:cNvPr>
          <p:cNvGrpSpPr/>
          <p:nvPr/>
        </p:nvGrpSpPr>
        <p:grpSpPr>
          <a:xfrm>
            <a:off x="3206035" y="3398212"/>
            <a:ext cx="373599" cy="338505"/>
            <a:chOff x="4521932" y="3518783"/>
            <a:chExt cx="373599" cy="338505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33EBC848-5BBA-4A7C-B04A-6506F44A9CBE}"/>
                </a:ext>
              </a:extLst>
            </p:cNvPr>
            <p:cNvSpPr/>
            <p:nvPr/>
          </p:nvSpPr>
          <p:spPr>
            <a:xfrm>
              <a:off x="4521932" y="3518783"/>
              <a:ext cx="314325" cy="2952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3421E01-D2CF-4898-9B92-A11A8C0F0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6296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9541" y="3641300"/>
              <a:ext cx="175990" cy="215988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BA936C1-3758-4D5F-966A-7240A80B2835}"/>
              </a:ext>
            </a:extLst>
          </p:cNvPr>
          <p:cNvGrpSpPr/>
          <p:nvPr/>
        </p:nvGrpSpPr>
        <p:grpSpPr>
          <a:xfrm>
            <a:off x="3869444" y="3404308"/>
            <a:ext cx="373599" cy="338505"/>
            <a:chOff x="4521932" y="3518783"/>
            <a:chExt cx="373599" cy="338505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BAF8E951-FF55-4DA0-97F3-4FEB918ECC94}"/>
                </a:ext>
              </a:extLst>
            </p:cNvPr>
            <p:cNvSpPr/>
            <p:nvPr/>
          </p:nvSpPr>
          <p:spPr>
            <a:xfrm>
              <a:off x="4521932" y="3518783"/>
              <a:ext cx="314325" cy="2952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C29BE1E1-EB08-4806-B45D-9EA922294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6296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9541" y="3641300"/>
              <a:ext cx="175990" cy="215988"/>
            </a:xfrm>
            <a:prstGeom prst="rect">
              <a:avLst/>
            </a:prstGeom>
          </p:spPr>
        </p:pic>
      </p:grpSp>
      <p:sp>
        <p:nvSpPr>
          <p:cNvPr id="64" name="L 도형 63">
            <a:extLst>
              <a:ext uri="{FF2B5EF4-FFF2-40B4-BE49-F238E27FC236}">
                <a16:creationId xmlns:a16="http://schemas.microsoft.com/office/drawing/2014/main" id="{EDBF6D78-AB2E-47BA-A33B-30BAF924A956}"/>
              </a:ext>
            </a:extLst>
          </p:cNvPr>
          <p:cNvSpPr/>
          <p:nvPr/>
        </p:nvSpPr>
        <p:spPr>
          <a:xfrm>
            <a:off x="1264920" y="3284458"/>
            <a:ext cx="582554" cy="479954"/>
          </a:xfrm>
          <a:prstGeom prst="corner">
            <a:avLst>
              <a:gd name="adj1" fmla="val 44390"/>
              <a:gd name="adj2" fmla="val 5995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998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 탭에선 소지한 아이템 수와 관련 설명들을 확인할 수 있다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96684" y="2341167"/>
            <a:ext cx="7518855" cy="406199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sp>
        <p:nvSpPr>
          <p:cNvPr id="23" name="직사각형 22"/>
          <p:cNvSpPr/>
          <p:nvPr/>
        </p:nvSpPr>
        <p:spPr>
          <a:xfrm>
            <a:off x="7435792" y="2449860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</a:rPr>
              <a:t>옵션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10204" y="2449860"/>
            <a:ext cx="320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1200         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084472" y="5926068"/>
            <a:ext cx="404323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57729" y="5926062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9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48086" y="5926062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538442" y="5926061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752675" y="2449860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우편함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6170" y="2432204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 개발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7" y="2409325"/>
            <a:ext cx="358200" cy="3169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523" y="2527744"/>
            <a:ext cx="5610225" cy="2805113"/>
          </a:xfrm>
          <a:prstGeom prst="rect">
            <a:avLst/>
          </a:prstGeom>
        </p:spPr>
      </p:pic>
      <p:sp>
        <p:nvSpPr>
          <p:cNvPr id="37" name="한쪽 모서리가 잘린 사각형 36"/>
          <p:cNvSpPr/>
          <p:nvPr/>
        </p:nvSpPr>
        <p:spPr>
          <a:xfrm>
            <a:off x="2246815" y="2814787"/>
            <a:ext cx="982044" cy="404452"/>
          </a:xfrm>
          <a:prstGeom prst="snip1Rect">
            <a:avLst>
              <a:gd name="adj" fmla="val 37862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</a:p>
        </p:txBody>
      </p:sp>
      <p:sp>
        <p:nvSpPr>
          <p:cNvPr id="8" name="한쪽 모서리가 잘린 사각형 7"/>
          <p:cNvSpPr/>
          <p:nvPr/>
        </p:nvSpPr>
        <p:spPr>
          <a:xfrm>
            <a:off x="1226167" y="2815484"/>
            <a:ext cx="982044" cy="404452"/>
          </a:xfrm>
          <a:prstGeom prst="snip1Rect">
            <a:avLst>
              <a:gd name="adj" fmla="val 37862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 </a:t>
            </a:r>
            <a:r>
              <a:rPr lang="ko-KR" altLang="en-US" sz="11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레시피</a:t>
            </a:r>
            <a:endParaRPr lang="ko-KR" altLang="en-US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35693" y="3255946"/>
            <a:ext cx="3122036" cy="25349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별: 꼭짓점 5개 59"/>
          <p:cNvSpPr/>
          <p:nvPr/>
        </p:nvSpPr>
        <p:spPr>
          <a:xfrm>
            <a:off x="5150122" y="3483112"/>
            <a:ext cx="314325" cy="295275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816062" y="3270454"/>
            <a:ext cx="3196971" cy="25204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092224" y="3432725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566760" y="3354290"/>
            <a:ext cx="22238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0410 </a:t>
            </a:r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합금</a:t>
            </a:r>
            <a:endParaRPr lang="en-US" altLang="ko-KR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백기사를 처치 시 얻을 수 있다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 재료로 사용된다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896739" y="5282097"/>
            <a:ext cx="2997818" cy="47606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7" name="직사각형 76"/>
          <p:cNvSpPr/>
          <p:nvPr/>
        </p:nvSpPr>
        <p:spPr>
          <a:xfrm>
            <a:off x="4416891" y="3317067"/>
            <a:ext cx="139858" cy="248108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8" name="직사각형 77"/>
          <p:cNvSpPr/>
          <p:nvPr/>
        </p:nvSpPr>
        <p:spPr>
          <a:xfrm>
            <a:off x="4416891" y="3319069"/>
            <a:ext cx="139858" cy="27810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097BDFCF-8793-485F-9EA5-DFEBFE1B0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264" y="2510824"/>
            <a:ext cx="147553" cy="14246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77FE7B9-B978-4014-B986-F00270339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1135" y="2510824"/>
            <a:ext cx="150026" cy="143268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79B8F8FA-3357-483A-984E-8EA03404D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579671"/>
              </p:ext>
            </p:extLst>
          </p:nvPr>
        </p:nvGraphicFramePr>
        <p:xfrm>
          <a:off x="1235472" y="3270451"/>
          <a:ext cx="3088490" cy="2531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1" name="별: 꼭짓점 5개 80">
            <a:extLst>
              <a:ext uri="{FF2B5EF4-FFF2-40B4-BE49-F238E27FC236}">
                <a16:creationId xmlns:a16="http://schemas.microsoft.com/office/drawing/2014/main" id="{E6831DCF-F0C3-4282-AAAD-C7C517337C47}"/>
              </a:ext>
            </a:extLst>
          </p:cNvPr>
          <p:cNvSpPr/>
          <p:nvPr/>
        </p:nvSpPr>
        <p:spPr>
          <a:xfrm>
            <a:off x="1386013" y="3391253"/>
            <a:ext cx="314325" cy="295275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별: 꼭짓점 5개 82">
            <a:extLst>
              <a:ext uri="{FF2B5EF4-FFF2-40B4-BE49-F238E27FC236}">
                <a16:creationId xmlns:a16="http://schemas.microsoft.com/office/drawing/2014/main" id="{92387C74-227E-47CC-B143-086D35C9BEFE}"/>
              </a:ext>
            </a:extLst>
          </p:cNvPr>
          <p:cNvSpPr/>
          <p:nvPr/>
        </p:nvSpPr>
        <p:spPr>
          <a:xfrm>
            <a:off x="1990147" y="3391253"/>
            <a:ext cx="314325" cy="29527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별: 꼭짓점 5개 83">
            <a:extLst>
              <a:ext uri="{FF2B5EF4-FFF2-40B4-BE49-F238E27FC236}">
                <a16:creationId xmlns:a16="http://schemas.microsoft.com/office/drawing/2014/main" id="{446BBE0F-18F8-48F4-8898-EACB6092149C}"/>
              </a:ext>
            </a:extLst>
          </p:cNvPr>
          <p:cNvSpPr/>
          <p:nvPr/>
        </p:nvSpPr>
        <p:spPr>
          <a:xfrm>
            <a:off x="2594281" y="3391253"/>
            <a:ext cx="314325" cy="295275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2284C1-76CD-4DCE-9623-E8E39A92561F}"/>
              </a:ext>
            </a:extLst>
          </p:cNvPr>
          <p:cNvSpPr txBox="1"/>
          <p:nvPr/>
        </p:nvSpPr>
        <p:spPr>
          <a:xfrm>
            <a:off x="1201705" y="3567467"/>
            <a:ext cx="69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x100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84C6B15-9723-4794-B671-0D936F9CD11A}"/>
              </a:ext>
            </a:extLst>
          </p:cNvPr>
          <p:cNvSpPr txBox="1"/>
          <p:nvPr/>
        </p:nvSpPr>
        <p:spPr>
          <a:xfrm>
            <a:off x="1804321" y="3567467"/>
            <a:ext cx="69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x30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78E60C1-BDE0-46E3-A5A3-47289866CEFB}"/>
              </a:ext>
            </a:extLst>
          </p:cNvPr>
          <p:cNvSpPr txBox="1"/>
          <p:nvPr/>
        </p:nvSpPr>
        <p:spPr>
          <a:xfrm>
            <a:off x="2428240" y="3574464"/>
            <a:ext cx="69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x5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5C6739D-AFA1-4C7C-BEC1-B1F0E8A3CB5B}"/>
              </a:ext>
            </a:extLst>
          </p:cNvPr>
          <p:cNvSpPr txBox="1"/>
          <p:nvPr/>
        </p:nvSpPr>
        <p:spPr>
          <a:xfrm>
            <a:off x="5071680" y="4002149"/>
            <a:ext cx="27189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백기사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0410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에서 획득한 재료이다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백기사들은 마스터 마인드가 생존했던 시절의 정예 기사단으로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모든 개체들의 형식 번호가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0410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으로 끝나는 특징을 가지고 있었다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현재로선 구하기 어려운 합금 소재로 </a:t>
            </a:r>
            <a:b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 파츠들을 생산하는데 주로 소모된다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C38981C-1142-46F7-80DC-440B7B839462}"/>
              </a:ext>
            </a:extLst>
          </p:cNvPr>
          <p:cNvSpPr/>
          <p:nvPr/>
        </p:nvSpPr>
        <p:spPr>
          <a:xfrm>
            <a:off x="7779601" y="4046981"/>
            <a:ext cx="114956" cy="128013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495DBE3-459A-4B98-BCF9-FF586BFFE8E8}"/>
              </a:ext>
            </a:extLst>
          </p:cNvPr>
          <p:cNvSpPr/>
          <p:nvPr/>
        </p:nvSpPr>
        <p:spPr>
          <a:xfrm>
            <a:off x="7779601" y="4048411"/>
            <a:ext cx="114956" cy="12787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10C23940-8962-4003-A75B-085CB26E7AAE}"/>
              </a:ext>
            </a:extLst>
          </p:cNvPr>
          <p:cNvCxnSpPr/>
          <p:nvPr/>
        </p:nvCxnSpPr>
        <p:spPr>
          <a:xfrm>
            <a:off x="5083102" y="3987651"/>
            <a:ext cx="26496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39158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5.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비즈니스 모델</a:t>
            </a:r>
          </a:p>
        </p:txBody>
      </p:sp>
    </p:spTree>
    <p:extLst>
      <p:ext uri="{BB962C8B-B14F-4D97-AF65-F5344CB8AC3E}">
        <p14:creationId xmlns:p14="http://schemas.microsoft.com/office/powerpoint/2010/main" val="3051058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6</a:t>
            </a:r>
            <a:r>
              <a:rPr lang="en-US" altLang="ko-KR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 </a:t>
            </a:r>
            <a:r>
              <a:rPr lang="ko-KR" altLang="en-US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개발계획</a:t>
            </a:r>
            <a:endParaRPr lang="ko-KR" alt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118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6764" y="133420"/>
            <a:ext cx="4368800" cy="65649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6764" y="2278744"/>
            <a:ext cx="4368800" cy="3522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376964" y="2354944"/>
            <a:ext cx="144255" cy="9715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55101" y="3347666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55100" y="4226089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55099" y="5125646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64993" y="1424113"/>
            <a:ext cx="495300" cy="802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캐릭터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24168" y="758997"/>
            <a:ext cx="1553422" cy="878423"/>
          </a:xfrm>
          <a:prstGeom prst="wedgeRoundRectCallout">
            <a:avLst>
              <a:gd name="adj1" fmla="val 58161"/>
              <a:gd name="adj2" fmla="val 3365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!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55130" y="3402691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55130" y="4272362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255129" y="5175645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55102" y="2469243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br>
              <a:rPr lang="en-US" altLang="ko-KR" sz="300" dirty="0">
                <a:solidFill>
                  <a:sysClr val="windowText" lastClr="000000"/>
                </a:solidFill>
              </a:rPr>
            </a:br>
            <a:r>
              <a:rPr lang="ko-KR" altLang="en-US" sz="1200" dirty="0">
                <a:solidFill>
                  <a:sysClr val="windowText" lastClr="000000"/>
                </a:solidFill>
              </a:rPr>
              <a:t>   도시 환경 미화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LV 32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7178" y="2887017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255130" y="2515843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레벨 업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332B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0035" y="2867667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321 A </a:t>
            </a:r>
            <a:r>
              <a:rPr lang="ko-KR" altLang="en-US" sz="1050" dirty="0">
                <a:solidFill>
                  <a:schemeClr val="tx1"/>
                </a:solidFill>
              </a:rPr>
              <a:t>획득까지 </a:t>
            </a:r>
            <a:r>
              <a:rPr lang="en-US" altLang="ko-KR" sz="1050" dirty="0">
                <a:solidFill>
                  <a:schemeClr val="tx1"/>
                </a:solidFill>
              </a:rPr>
              <a:t>00:00:30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55099" y="3344769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br>
              <a:rPr lang="en-US" altLang="ko-KR" sz="300" dirty="0">
                <a:solidFill>
                  <a:sysClr val="windowText" lastClr="000000"/>
                </a:solidFill>
              </a:rPr>
            </a:br>
            <a:r>
              <a:rPr lang="ko-KR" altLang="en-US" sz="1200" dirty="0">
                <a:solidFill>
                  <a:sysClr val="windowText" lastClr="000000"/>
                </a:solidFill>
              </a:rPr>
              <a:t>   출장 설거지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LV 12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87175" y="3762543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255127" y="3391369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레벨 업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332B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80032" y="3743193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321 A </a:t>
            </a:r>
            <a:r>
              <a:rPr lang="ko-KR" altLang="en-US" sz="1050" dirty="0">
                <a:solidFill>
                  <a:schemeClr val="tx1"/>
                </a:solidFill>
              </a:rPr>
              <a:t>획득까지 </a:t>
            </a:r>
            <a:r>
              <a:rPr lang="en-US" altLang="ko-KR" sz="1050" dirty="0">
                <a:solidFill>
                  <a:schemeClr val="tx1"/>
                </a:solidFill>
              </a:rPr>
              <a:t>00:03:30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55099" y="4220295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br>
              <a:rPr lang="en-US" altLang="ko-KR" sz="300" dirty="0">
                <a:solidFill>
                  <a:sysClr val="windowText" lastClr="000000"/>
                </a:solidFill>
              </a:rPr>
            </a:br>
            <a:r>
              <a:rPr lang="ko-KR" altLang="en-US" sz="1200" dirty="0">
                <a:solidFill>
                  <a:sysClr val="windowText" lastClr="000000"/>
                </a:solidFill>
              </a:rPr>
              <a:t>   야간 경비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LV 1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87175" y="4638069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255127" y="4266895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레벨 업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12C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80032" y="4618719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321 A </a:t>
            </a:r>
            <a:r>
              <a:rPr lang="ko-KR" altLang="en-US" sz="1050" dirty="0">
                <a:solidFill>
                  <a:schemeClr val="tx1"/>
                </a:solidFill>
              </a:rPr>
              <a:t>획득까지 </a:t>
            </a:r>
            <a:r>
              <a:rPr lang="en-US" altLang="ko-KR" sz="1050" dirty="0">
                <a:solidFill>
                  <a:schemeClr val="tx1"/>
                </a:solidFill>
              </a:rPr>
              <a:t>00:10:30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55099" y="5105902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br>
              <a:rPr lang="en-US" altLang="ko-KR" sz="300" dirty="0">
                <a:solidFill>
                  <a:sysClr val="windowText" lastClr="000000"/>
                </a:solidFill>
              </a:rPr>
            </a:br>
            <a:r>
              <a:rPr lang="ko-KR" altLang="en-US" sz="1200" dirty="0">
                <a:solidFill>
                  <a:sysClr val="windowText" lastClr="000000"/>
                </a:solidFill>
              </a:rPr>
              <a:t>   책 읽어주기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255127" y="5152502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ysClr val="windowText" lastClr="000000"/>
                </a:solidFill>
              </a:rPr>
              <a:t>잠금해제</a:t>
            </a:r>
            <a:endParaRPr lang="en-US" altLang="ko-KR" sz="11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323G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36764" y="5800861"/>
            <a:ext cx="4368800" cy="897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31496" y="5936343"/>
            <a:ext cx="1049867" cy="6265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사회 공헌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849442" y="5936340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기능 학습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67387" y="5936336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버전 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0032" y="5444323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비활성화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3668589" y="293296"/>
            <a:ext cx="707127" cy="2751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OPTION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97376" y="277623"/>
            <a:ext cx="392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Money 2321B         </a:t>
            </a:r>
            <a:r>
              <a:rPr lang="en-US" altLang="ko-KR" sz="1400" dirty="0" err="1"/>
              <a:t>EnergyCore</a:t>
            </a:r>
            <a:r>
              <a:rPr lang="en-US" altLang="ko-KR" sz="1400" dirty="0"/>
              <a:t> 231</a:t>
            </a:r>
            <a:endParaRPr lang="ko-KR" altLang="en-US" sz="1400" dirty="0"/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7715" y="236396"/>
            <a:ext cx="4715124" cy="630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36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2"/>
          <a:srcRect l="4912"/>
          <a:stretch/>
        </p:blipFill>
        <p:spPr>
          <a:xfrm>
            <a:off x="5156200" y="236123"/>
            <a:ext cx="1304218" cy="2000250"/>
          </a:xfrm>
          <a:prstGeom prst="rect">
            <a:avLst/>
          </a:prstGeom>
        </p:spPr>
      </p:pic>
      <p:sp>
        <p:nvSpPr>
          <p:cNvPr id="134" name="직사각형 133"/>
          <p:cNvSpPr/>
          <p:nvPr/>
        </p:nvSpPr>
        <p:spPr>
          <a:xfrm>
            <a:off x="163389" y="146120"/>
            <a:ext cx="4368800" cy="65649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163389" y="2291444"/>
            <a:ext cx="4368800" cy="3522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4303589" y="2367644"/>
            <a:ext cx="144255" cy="9715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3668589" y="293296"/>
            <a:ext cx="707127" cy="2751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OPTION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091618" y="1436813"/>
            <a:ext cx="495300" cy="802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캐릭터</a:t>
            </a:r>
          </a:p>
        </p:txBody>
      </p:sp>
      <p:sp>
        <p:nvSpPr>
          <p:cNvPr id="140" name="모서리가 둥근 사각형 설명선 139"/>
          <p:cNvSpPr/>
          <p:nvPr/>
        </p:nvSpPr>
        <p:spPr>
          <a:xfrm>
            <a:off x="350793" y="771697"/>
            <a:ext cx="1553422" cy="878423"/>
          </a:xfrm>
          <a:prstGeom prst="wedgeRoundRectCallout">
            <a:avLst>
              <a:gd name="adj1" fmla="val 58161"/>
              <a:gd name="adj2" fmla="val 336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ysClr val="windowText" lastClr="000000"/>
                </a:solidFill>
              </a:rPr>
              <a:t>!</a:t>
            </a:r>
            <a:endParaRPr lang="ko-KR" alt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84774" y="2489199"/>
            <a:ext cx="1619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스테이터스</a:t>
            </a:r>
            <a:endParaRPr lang="ko-KR" altLang="en-US" sz="16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97376" y="2821519"/>
            <a:ext cx="940567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20"/>
              </a:lnSpc>
            </a:pPr>
            <a:r>
              <a:rPr lang="ko-KR" altLang="en-US" sz="1100" dirty="0"/>
              <a:t>기동력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r>
              <a:rPr lang="ko-KR" altLang="en-US" sz="1100" dirty="0"/>
              <a:t>연산능력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r>
              <a:rPr lang="ko-KR" altLang="en-US" sz="1100" dirty="0"/>
              <a:t>지식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r>
              <a:rPr lang="ko-KR" altLang="en-US" sz="1100" dirty="0"/>
              <a:t>상식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r>
              <a:rPr lang="ko-KR" altLang="en-US" sz="1100" dirty="0"/>
              <a:t>의지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r>
              <a:rPr lang="ko-KR" altLang="en-US" sz="1100" dirty="0"/>
              <a:t>인간성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endParaRPr lang="ko-KR" altLang="en-US" sz="1100" dirty="0"/>
          </a:p>
        </p:txBody>
      </p:sp>
      <p:sp>
        <p:nvSpPr>
          <p:cNvPr id="144" name="TextBox 143"/>
          <p:cNvSpPr txBox="1"/>
          <p:nvPr/>
        </p:nvSpPr>
        <p:spPr>
          <a:xfrm>
            <a:off x="284774" y="4047019"/>
            <a:ext cx="1619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학습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941010" y="2821519"/>
            <a:ext cx="940567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endParaRPr lang="ko-KR" altLang="en-US" sz="1100" dirty="0"/>
          </a:p>
        </p:txBody>
      </p:sp>
      <p:sp>
        <p:nvSpPr>
          <p:cNvPr id="151" name="직사각형 150"/>
          <p:cNvSpPr/>
          <p:nvPr/>
        </p:nvSpPr>
        <p:spPr>
          <a:xfrm>
            <a:off x="1551075" y="2890882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543931" y="2878267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1551075" y="3273930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1543931" y="3261315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1551075" y="3082406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/>
          <p:cNvSpPr/>
          <p:nvPr/>
        </p:nvSpPr>
        <p:spPr>
          <a:xfrm>
            <a:off x="1543931" y="3069791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551075" y="3465454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/>
          <p:cNvSpPr/>
          <p:nvPr/>
        </p:nvSpPr>
        <p:spPr>
          <a:xfrm>
            <a:off x="1543931" y="3452839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1551075" y="3656978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1543931" y="3644363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1551075" y="3848503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/>
          <p:cNvSpPr/>
          <p:nvPr/>
        </p:nvSpPr>
        <p:spPr>
          <a:xfrm>
            <a:off x="1543931" y="3835888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297376" y="277623"/>
            <a:ext cx="392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Money 2321B         </a:t>
            </a:r>
            <a:r>
              <a:rPr lang="en-US" altLang="ko-KR" sz="1400" dirty="0" err="1"/>
              <a:t>EnergyCore</a:t>
            </a:r>
            <a:r>
              <a:rPr lang="en-US" altLang="ko-KR" sz="1400" dirty="0"/>
              <a:t> 231</a:t>
            </a:r>
            <a:endParaRPr lang="ko-KR" altLang="en-US" sz="1400" dirty="0"/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4897393" y="4442643"/>
            <a:ext cx="2773407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에너지 코어를 사용해서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즉시 완료하시겠습니까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?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903402" y="293296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인간 사회 비디오 감상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045216" y="739388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038073" y="720038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00:30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903402" y="1144387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독서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903401" y="2844464"/>
            <a:ext cx="3916319" cy="74570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인간형 독서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7903402" y="1994793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단체 생활 체험 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151037" y="543274"/>
            <a:ext cx="352425" cy="352425"/>
            <a:chOff x="7179625" y="2987083"/>
            <a:chExt cx="352425" cy="352425"/>
          </a:xfrm>
        </p:grpSpPr>
        <p:sp>
          <p:nvSpPr>
            <p:cNvPr id="5" name="타원 4"/>
            <p:cNvSpPr/>
            <p:nvPr/>
          </p:nvSpPr>
          <p:spPr>
            <a:xfrm>
              <a:off x="7179625" y="2987083"/>
              <a:ext cx="352425" cy="352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99" b="97922" l="656" r="98361">
                          <a14:foregroundMark x1="40656" y1="18961" x2="46557" y2="31429"/>
                          <a14:foregroundMark x1="53115" y1="23117" x2="61967" y2="30909"/>
                          <a14:foregroundMark x1="40328" y1="13766" x2="21311" y2="34026"/>
                          <a14:foregroundMark x1="26230" y1="43117" x2="60328" y2="36364"/>
                          <a14:foregroundMark x1="25246" y1="37922" x2="25246" y2="483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2168" y="3023350"/>
              <a:ext cx="247337" cy="312212"/>
            </a:xfrm>
            <a:prstGeom prst="rect">
              <a:avLst/>
            </a:prstGeom>
          </p:spPr>
        </p:pic>
      </p:grpSp>
      <p:sp>
        <p:nvSpPr>
          <p:cNvPr id="50" name="직사각형 49"/>
          <p:cNvSpPr/>
          <p:nvPr/>
        </p:nvSpPr>
        <p:spPr>
          <a:xfrm>
            <a:off x="8045216" y="1545856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300 B </a:t>
            </a:r>
            <a:r>
              <a:rPr lang="ko-KR" altLang="en-US" sz="1050" dirty="0">
                <a:solidFill>
                  <a:schemeClr val="tx1"/>
                </a:solidFill>
              </a:rPr>
              <a:t>필요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0625619" y="2191709"/>
            <a:ext cx="352425" cy="352425"/>
            <a:chOff x="7016259" y="1872234"/>
            <a:chExt cx="352425" cy="35242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32" b="92105" l="1299" r="8831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35893" y="1896447"/>
              <a:ext cx="315672" cy="311572"/>
            </a:xfrm>
            <a:prstGeom prst="rect">
              <a:avLst/>
            </a:prstGeom>
          </p:spPr>
        </p:pic>
        <p:sp>
          <p:nvSpPr>
            <p:cNvPr id="58" name="타원 57"/>
            <p:cNvSpPr/>
            <p:nvPr/>
          </p:nvSpPr>
          <p:spPr>
            <a:xfrm>
              <a:off x="7016259" y="187223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625619" y="547335"/>
            <a:ext cx="352425" cy="352425"/>
            <a:chOff x="6296898" y="2401662"/>
            <a:chExt cx="352425" cy="35242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846" b="93590" l="4348" r="98551">
                          <a14:foregroundMark x1="50725" y1="23077" x2="66667" y2="384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16342" y="2420724"/>
              <a:ext cx="282874" cy="319771"/>
            </a:xfrm>
            <a:prstGeom prst="rect">
              <a:avLst/>
            </a:prstGeom>
          </p:spPr>
        </p:pic>
        <p:sp>
          <p:nvSpPr>
            <p:cNvPr id="59" name="타원 58"/>
            <p:cNvSpPr/>
            <p:nvPr/>
          </p:nvSpPr>
          <p:spPr>
            <a:xfrm>
              <a:off x="6296898" y="2401662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0151037" y="1394733"/>
            <a:ext cx="352425" cy="352425"/>
            <a:chOff x="6859680" y="2350600"/>
            <a:chExt cx="352425" cy="3524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60" name="타원 59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625619" y="1394733"/>
            <a:ext cx="352425" cy="370801"/>
            <a:chOff x="6457779" y="2901044"/>
            <a:chExt cx="352425" cy="37080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61" name="타원 60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151037" y="2204285"/>
            <a:ext cx="352425" cy="352425"/>
            <a:chOff x="7045659" y="2847137"/>
            <a:chExt cx="352425" cy="35242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62" name="타원 61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8045216" y="2427424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500 C </a:t>
            </a:r>
            <a:r>
              <a:rPr lang="ko-KR" altLang="en-US" sz="1050" dirty="0">
                <a:solidFill>
                  <a:schemeClr val="tx1"/>
                </a:solidFill>
              </a:rPr>
              <a:t>필요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032760" y="3273930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500 D </a:t>
            </a:r>
            <a:r>
              <a:rPr lang="ko-KR" altLang="en-US" sz="1050" dirty="0">
                <a:solidFill>
                  <a:schemeClr val="tx1"/>
                </a:solidFill>
              </a:rPr>
              <a:t>필요</a:t>
            </a:r>
          </a:p>
        </p:txBody>
      </p:sp>
      <p:sp>
        <p:nvSpPr>
          <p:cNvPr id="18" name="아래쪽 화살표 17"/>
          <p:cNvSpPr/>
          <p:nvPr/>
        </p:nvSpPr>
        <p:spPr>
          <a:xfrm rot="10800000">
            <a:off x="10901141" y="47345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아래쪽 화살표 70"/>
          <p:cNvSpPr/>
          <p:nvPr/>
        </p:nvSpPr>
        <p:spPr>
          <a:xfrm rot="10800000">
            <a:off x="10385190" y="47345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아래쪽 화살표 71"/>
          <p:cNvSpPr/>
          <p:nvPr/>
        </p:nvSpPr>
        <p:spPr>
          <a:xfrm rot="10800000">
            <a:off x="10901141" y="1307505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아래쪽 화살표 72"/>
          <p:cNvSpPr/>
          <p:nvPr/>
        </p:nvSpPr>
        <p:spPr>
          <a:xfrm rot="10800000">
            <a:off x="10385190" y="1307505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아래쪽 화살표 73"/>
          <p:cNvSpPr/>
          <p:nvPr/>
        </p:nvSpPr>
        <p:spPr>
          <a:xfrm rot="10800000">
            <a:off x="10901141" y="211957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아래쪽 화살표 74"/>
          <p:cNvSpPr/>
          <p:nvPr/>
        </p:nvSpPr>
        <p:spPr>
          <a:xfrm rot="10800000">
            <a:off x="10385190" y="211957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/>
          <p:cNvGrpSpPr/>
          <p:nvPr/>
        </p:nvGrpSpPr>
        <p:grpSpPr>
          <a:xfrm>
            <a:off x="11114681" y="1397292"/>
            <a:ext cx="352425" cy="352425"/>
            <a:chOff x="7045659" y="2847137"/>
            <a:chExt cx="352425" cy="352425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78" name="타원 77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아래쪽 화살표 78"/>
          <p:cNvSpPr/>
          <p:nvPr/>
        </p:nvSpPr>
        <p:spPr>
          <a:xfrm>
            <a:off x="11373036" y="1307505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/>
          <p:cNvGrpSpPr/>
          <p:nvPr/>
        </p:nvGrpSpPr>
        <p:grpSpPr>
          <a:xfrm>
            <a:off x="11113870" y="551444"/>
            <a:ext cx="352425" cy="352425"/>
            <a:chOff x="6859680" y="2350600"/>
            <a:chExt cx="352425" cy="352425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85" name="타원 84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1" name="아래쪽 화살표 80"/>
          <p:cNvSpPr/>
          <p:nvPr/>
        </p:nvSpPr>
        <p:spPr>
          <a:xfrm>
            <a:off x="11370515" y="483196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11116351" y="2182243"/>
            <a:ext cx="352425" cy="370801"/>
            <a:chOff x="6457779" y="2901044"/>
            <a:chExt cx="352425" cy="370801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88" name="타원 87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아래쪽 화살표 81"/>
          <p:cNvSpPr/>
          <p:nvPr/>
        </p:nvSpPr>
        <p:spPr>
          <a:xfrm>
            <a:off x="11370515" y="2119576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03401" y="3986533"/>
            <a:ext cx="3857625" cy="177165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7738521" y="146121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7733320" y="1844372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7735884" y="1025783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7707275" y="2692157"/>
            <a:ext cx="340162" cy="34016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10625619" y="3053973"/>
            <a:ext cx="352425" cy="352425"/>
            <a:chOff x="7016259" y="1872234"/>
            <a:chExt cx="352425" cy="352425"/>
          </a:xfrm>
        </p:grpSpPr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32" b="92105" l="1299" r="8831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35893" y="1896447"/>
              <a:ext cx="315672" cy="311572"/>
            </a:xfrm>
            <a:prstGeom prst="rect">
              <a:avLst/>
            </a:prstGeom>
          </p:spPr>
        </p:pic>
        <p:sp>
          <p:nvSpPr>
            <p:cNvPr id="95" name="타원 94"/>
            <p:cNvSpPr/>
            <p:nvPr/>
          </p:nvSpPr>
          <p:spPr>
            <a:xfrm>
              <a:off x="7016259" y="187223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151037" y="3066549"/>
            <a:ext cx="352425" cy="352425"/>
            <a:chOff x="7045659" y="2847137"/>
            <a:chExt cx="352425" cy="352425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98" name="타원 97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9" name="아래쪽 화살표 98"/>
          <p:cNvSpPr/>
          <p:nvPr/>
        </p:nvSpPr>
        <p:spPr>
          <a:xfrm rot="10800000">
            <a:off x="10901141" y="298184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아래쪽 화살표 99"/>
          <p:cNvSpPr/>
          <p:nvPr/>
        </p:nvSpPr>
        <p:spPr>
          <a:xfrm rot="10800000">
            <a:off x="10385190" y="298184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" name="그룹 100"/>
          <p:cNvGrpSpPr/>
          <p:nvPr/>
        </p:nvGrpSpPr>
        <p:grpSpPr>
          <a:xfrm>
            <a:off x="11116351" y="3044507"/>
            <a:ext cx="352425" cy="370801"/>
            <a:chOff x="6457779" y="2901044"/>
            <a:chExt cx="352425" cy="370801"/>
          </a:xfrm>
        </p:grpSpPr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103" name="타원 102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아래쪽 화살표 103"/>
          <p:cNvSpPr/>
          <p:nvPr/>
        </p:nvSpPr>
        <p:spPr>
          <a:xfrm>
            <a:off x="11370515" y="2981840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59397" y="4513490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인간 사회 비디오 감상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01211" y="4959582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594068" y="4940232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00:30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459397" y="5364581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독서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2707032" y="4763468"/>
            <a:ext cx="352425" cy="352425"/>
            <a:chOff x="7179625" y="2987083"/>
            <a:chExt cx="352425" cy="352425"/>
          </a:xfrm>
        </p:grpSpPr>
        <p:sp>
          <p:nvSpPr>
            <p:cNvPr id="110" name="타원 109"/>
            <p:cNvSpPr/>
            <p:nvPr/>
          </p:nvSpPr>
          <p:spPr>
            <a:xfrm>
              <a:off x="7179625" y="2987083"/>
              <a:ext cx="352425" cy="352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99" b="97922" l="656" r="98361">
                          <a14:foregroundMark x1="40656" y1="18961" x2="46557" y2="31429"/>
                          <a14:foregroundMark x1="53115" y1="23117" x2="61967" y2="30909"/>
                          <a14:foregroundMark x1="40328" y1="13766" x2="21311" y2="34026"/>
                          <a14:foregroundMark x1="26230" y1="43117" x2="60328" y2="36364"/>
                          <a14:foregroundMark x1="25246" y1="37922" x2="25246" y2="483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2168" y="3023350"/>
              <a:ext cx="247337" cy="312212"/>
            </a:xfrm>
            <a:prstGeom prst="rect">
              <a:avLst/>
            </a:prstGeom>
          </p:spPr>
        </p:pic>
      </p:grpSp>
      <p:sp>
        <p:nvSpPr>
          <p:cNvPr id="112" name="직사각형 111"/>
          <p:cNvSpPr/>
          <p:nvPr/>
        </p:nvSpPr>
        <p:spPr>
          <a:xfrm>
            <a:off x="601211" y="5766050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300 B </a:t>
            </a:r>
            <a:r>
              <a:rPr lang="ko-KR" altLang="en-US" sz="1050" dirty="0">
                <a:solidFill>
                  <a:schemeClr val="tx1"/>
                </a:solidFill>
              </a:rPr>
              <a:t>필요</a:t>
            </a:r>
          </a:p>
        </p:txBody>
      </p:sp>
      <p:grpSp>
        <p:nvGrpSpPr>
          <p:cNvPr id="113" name="그룹 112"/>
          <p:cNvGrpSpPr/>
          <p:nvPr/>
        </p:nvGrpSpPr>
        <p:grpSpPr>
          <a:xfrm>
            <a:off x="3181614" y="4767529"/>
            <a:ext cx="352425" cy="352425"/>
            <a:chOff x="6296898" y="2401662"/>
            <a:chExt cx="352425" cy="352425"/>
          </a:xfrm>
        </p:grpSpPr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846" b="93590" l="4348" r="98551">
                          <a14:foregroundMark x1="50725" y1="23077" x2="66667" y2="384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16342" y="2420724"/>
              <a:ext cx="282874" cy="319771"/>
            </a:xfrm>
            <a:prstGeom prst="rect">
              <a:avLst/>
            </a:prstGeom>
          </p:spPr>
        </p:pic>
        <p:sp>
          <p:nvSpPr>
            <p:cNvPr id="115" name="타원 114"/>
            <p:cNvSpPr/>
            <p:nvPr/>
          </p:nvSpPr>
          <p:spPr>
            <a:xfrm>
              <a:off x="6296898" y="2401662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707032" y="5614927"/>
            <a:ext cx="352425" cy="352425"/>
            <a:chOff x="6859680" y="2350600"/>
            <a:chExt cx="352425" cy="352425"/>
          </a:xfrm>
        </p:grpSpPr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118" name="타원 117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3181614" y="5614927"/>
            <a:ext cx="352425" cy="370801"/>
            <a:chOff x="6457779" y="2901044"/>
            <a:chExt cx="352425" cy="370801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121" name="타원 120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아래쪽 화살표 121"/>
          <p:cNvSpPr/>
          <p:nvPr/>
        </p:nvSpPr>
        <p:spPr>
          <a:xfrm rot="10800000">
            <a:off x="3457136" y="469365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아래쪽 화살표 122"/>
          <p:cNvSpPr/>
          <p:nvPr/>
        </p:nvSpPr>
        <p:spPr>
          <a:xfrm rot="10800000">
            <a:off x="2941185" y="469365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아래쪽 화살표 123"/>
          <p:cNvSpPr/>
          <p:nvPr/>
        </p:nvSpPr>
        <p:spPr>
          <a:xfrm rot="10800000">
            <a:off x="3457136" y="5527699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아래쪽 화살표 124"/>
          <p:cNvSpPr/>
          <p:nvPr/>
        </p:nvSpPr>
        <p:spPr>
          <a:xfrm rot="10800000">
            <a:off x="2941185" y="5527699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3670676" y="5617486"/>
            <a:ext cx="352425" cy="352425"/>
            <a:chOff x="7045659" y="2847137"/>
            <a:chExt cx="352425" cy="352425"/>
          </a:xfrm>
        </p:grpSpPr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128" name="타원 127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9" name="아래쪽 화살표 128"/>
          <p:cNvSpPr/>
          <p:nvPr/>
        </p:nvSpPr>
        <p:spPr>
          <a:xfrm>
            <a:off x="3929031" y="5527699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/>
          <p:cNvGrpSpPr/>
          <p:nvPr/>
        </p:nvGrpSpPr>
        <p:grpSpPr>
          <a:xfrm>
            <a:off x="3669865" y="4771638"/>
            <a:ext cx="352425" cy="352425"/>
            <a:chOff x="6859680" y="2350600"/>
            <a:chExt cx="352425" cy="352425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132" name="타원 131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3" name="아래쪽 화살표 132"/>
          <p:cNvSpPr/>
          <p:nvPr/>
        </p:nvSpPr>
        <p:spPr>
          <a:xfrm>
            <a:off x="3926510" y="4703390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/>
          <p:cNvSpPr/>
          <p:nvPr/>
        </p:nvSpPr>
        <p:spPr>
          <a:xfrm>
            <a:off x="294516" y="4366315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67" name="타원 166"/>
          <p:cNvSpPr/>
          <p:nvPr/>
        </p:nvSpPr>
        <p:spPr>
          <a:xfrm>
            <a:off x="291879" y="5245977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163389" y="5813561"/>
            <a:ext cx="4368800" cy="897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359994" y="5963162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사회 공헌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1777940" y="5963159"/>
            <a:ext cx="1049867" cy="6265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기능 학습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3195885" y="5963155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버전 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202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133"/>
          <p:cNvSpPr/>
          <p:nvPr/>
        </p:nvSpPr>
        <p:spPr>
          <a:xfrm>
            <a:off x="163389" y="146120"/>
            <a:ext cx="4368800" cy="65649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163389" y="2291444"/>
            <a:ext cx="4368800" cy="3522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/>
          <p:cNvSpPr txBox="1"/>
          <p:nvPr/>
        </p:nvSpPr>
        <p:spPr>
          <a:xfrm>
            <a:off x="297376" y="277623"/>
            <a:ext cx="392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Money 2321B         </a:t>
            </a:r>
            <a:r>
              <a:rPr lang="en-US" altLang="ko-KR" sz="1400" dirty="0" err="1"/>
              <a:t>EnergyCore</a:t>
            </a:r>
            <a:r>
              <a:rPr lang="en-US" altLang="ko-KR" sz="1400" dirty="0"/>
              <a:t> 231</a:t>
            </a:r>
            <a:endParaRPr lang="ko-KR" altLang="en-US" sz="1400" dirty="0"/>
          </a:p>
        </p:txBody>
      </p:sp>
      <p:sp>
        <p:nvSpPr>
          <p:cNvPr id="138" name="직사각형 137"/>
          <p:cNvSpPr/>
          <p:nvPr/>
        </p:nvSpPr>
        <p:spPr>
          <a:xfrm>
            <a:off x="3668589" y="293296"/>
            <a:ext cx="707127" cy="2751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OPTION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091618" y="1436813"/>
            <a:ext cx="495300" cy="802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캐릭터</a:t>
            </a:r>
          </a:p>
        </p:txBody>
      </p:sp>
      <p:sp>
        <p:nvSpPr>
          <p:cNvPr id="140" name="모서리가 둥근 사각형 설명선 139"/>
          <p:cNvSpPr/>
          <p:nvPr/>
        </p:nvSpPr>
        <p:spPr>
          <a:xfrm>
            <a:off x="350793" y="771697"/>
            <a:ext cx="1553422" cy="878423"/>
          </a:xfrm>
          <a:prstGeom prst="wedgeRoundRectCallout">
            <a:avLst>
              <a:gd name="adj1" fmla="val 58161"/>
              <a:gd name="adj2" fmla="val 336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ysClr val="windowText" lastClr="000000"/>
                </a:solidFill>
              </a:rPr>
              <a:t>!</a:t>
            </a:r>
            <a:endParaRPr lang="ko-KR" alt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350793" y="3795444"/>
            <a:ext cx="3916319" cy="18685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버전 업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현재 버전을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릴리즈하고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새로운 버전을 시작하시겠습니까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?</a:t>
            </a: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이 명령은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안드로이드를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초기화합니다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84774" y="2489199"/>
            <a:ext cx="230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현재 버전 </a:t>
            </a:r>
            <a:r>
              <a:rPr lang="en-US" altLang="ko-KR" sz="1600" dirty="0"/>
              <a:t>0.01v</a:t>
            </a:r>
            <a:endParaRPr lang="ko-KR" altLang="en-US" sz="16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97376" y="2821519"/>
            <a:ext cx="407834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20"/>
              </a:lnSpc>
            </a:pPr>
            <a:r>
              <a:rPr lang="ko-KR" altLang="en-US" sz="1100" dirty="0"/>
              <a:t>버전 업 진행 시 얻게 될 것</a:t>
            </a:r>
            <a:endParaRPr lang="en-US" altLang="ko-KR" sz="1100" dirty="0"/>
          </a:p>
          <a:p>
            <a:pPr marL="171450" indent="-171450">
              <a:lnSpc>
                <a:spcPts val="1520"/>
              </a:lnSpc>
              <a:buFontTx/>
              <a:buChar char="-"/>
            </a:pPr>
            <a:r>
              <a:rPr lang="ko-KR" altLang="en-US" sz="1100" dirty="0"/>
              <a:t>현재 </a:t>
            </a:r>
            <a:r>
              <a:rPr lang="ko-KR" altLang="en-US" sz="1100" dirty="0" err="1"/>
              <a:t>스테이터스</a:t>
            </a:r>
            <a:r>
              <a:rPr lang="ko-KR" altLang="en-US" sz="1100" dirty="0"/>
              <a:t> </a:t>
            </a:r>
            <a:r>
              <a:rPr lang="en-US" altLang="ko-KR" sz="1100" dirty="0"/>
              <a:t>10% </a:t>
            </a:r>
            <a:r>
              <a:rPr lang="ko-KR" altLang="en-US" sz="1100" dirty="0"/>
              <a:t>이전</a:t>
            </a:r>
            <a:endParaRPr lang="en-US" altLang="ko-KR" sz="1100" dirty="0"/>
          </a:p>
          <a:p>
            <a:pPr marL="171450" indent="-171450">
              <a:lnSpc>
                <a:spcPts val="1520"/>
              </a:lnSpc>
              <a:buFontTx/>
              <a:buChar char="-"/>
            </a:pPr>
            <a:r>
              <a:rPr lang="ko-KR" altLang="en-US" sz="1100" dirty="0"/>
              <a:t>에너지 코어 </a:t>
            </a:r>
            <a:r>
              <a:rPr lang="en-US" altLang="ko-KR" sz="1100" dirty="0"/>
              <a:t>100</a:t>
            </a:r>
            <a:r>
              <a:rPr lang="ko-KR" altLang="en-US" sz="1100" dirty="0"/>
              <a:t>개 획득</a:t>
            </a:r>
          </a:p>
        </p:txBody>
      </p:sp>
      <p:sp>
        <p:nvSpPr>
          <p:cNvPr id="146" name="직사각형 145"/>
          <p:cNvSpPr/>
          <p:nvPr/>
        </p:nvSpPr>
        <p:spPr>
          <a:xfrm>
            <a:off x="163389" y="5813561"/>
            <a:ext cx="4368800" cy="897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359994" y="5963162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사회 공헌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1777940" y="5963159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기능 학습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3195885" y="5963155"/>
            <a:ext cx="1049867" cy="6265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버전 업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634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48;p7"/>
          <p:cNvSpPr txBox="1">
            <a:spLocks/>
          </p:cNvSpPr>
          <p:nvPr/>
        </p:nvSpPr>
        <p:spPr>
          <a:xfrm>
            <a:off x="938316" y="996271"/>
            <a:ext cx="5825341" cy="56948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게임 소개</a:t>
            </a:r>
            <a:endParaRPr lang="en-US" altLang="ko-KR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소재 선택 이유</a:t>
            </a:r>
            <a:endParaRPr lang="en-US" altLang="ko-KR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플레이 순환 구조</a:t>
            </a:r>
            <a:r>
              <a:rPr lang="en-US" altLang="ko-KR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게임 진행 </a:t>
            </a:r>
            <a:r>
              <a:rPr lang="ko-KR" altLang="en-US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플로우</a:t>
            </a:r>
            <a:endParaRPr lang="en-US" altLang="ko-KR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비즈니스 모델</a:t>
            </a:r>
            <a:endParaRPr lang="en-US" altLang="ko-KR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</a:t>
            </a:r>
            <a:r>
              <a:rPr lang="en-US" altLang="ko-KR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	</a:t>
            </a: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 계획</a:t>
            </a:r>
            <a:endParaRPr lang="en-US" altLang="ko-KR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Google Shape;248;p7"/>
          <p:cNvSpPr txBox="1">
            <a:spLocks/>
          </p:cNvSpPr>
          <p:nvPr/>
        </p:nvSpPr>
        <p:spPr>
          <a:xfrm>
            <a:off x="306387" y="208479"/>
            <a:ext cx="1953024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3000" b="1" dirty="0"/>
              <a:t>목차</a:t>
            </a:r>
            <a:endParaRPr lang="en-US" altLang="ko-KR" sz="20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248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48;p7"/>
          <p:cNvSpPr txBox="1">
            <a:spLocks/>
          </p:cNvSpPr>
          <p:nvPr/>
        </p:nvSpPr>
        <p:spPr>
          <a:xfrm>
            <a:off x="226290" y="293694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2-2. </a:t>
            </a:r>
            <a:r>
              <a:rPr lang="ko-KR" altLang="en-US" sz="2400" b="1" dirty="0"/>
              <a:t>연구시설 개방 </a:t>
            </a:r>
            <a:r>
              <a:rPr lang="ko-KR" altLang="en-US" sz="2400" b="1" dirty="0" err="1"/>
              <a:t>플로우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885950"/>
            <a:ext cx="71247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81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48;p7"/>
          <p:cNvSpPr txBox="1">
            <a:spLocks/>
          </p:cNvSpPr>
          <p:nvPr/>
        </p:nvSpPr>
        <p:spPr>
          <a:xfrm>
            <a:off x="226290" y="293694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2-3. </a:t>
            </a:r>
            <a:r>
              <a:rPr lang="ko-KR" altLang="en-US" sz="2400" b="1" dirty="0"/>
              <a:t>아이템 제작 </a:t>
            </a:r>
            <a:r>
              <a:rPr lang="ko-KR" altLang="en-US" sz="2400" b="1" dirty="0" err="1"/>
              <a:t>플로우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57075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1677987"/>
            <a:ext cx="7267575" cy="4086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669" y="3225800"/>
            <a:ext cx="1529943" cy="223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60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909779" y="4206860"/>
            <a:ext cx="2114632" cy="14238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도시 건설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019348" y="4206860"/>
            <a:ext cx="2088034" cy="142388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아이템 개발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193190" y="1096608"/>
            <a:ext cx="3657382" cy="1822041"/>
            <a:chOff x="762000" y="3435927"/>
            <a:chExt cx="3810000" cy="1898073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762000" y="3850699"/>
              <a:ext cx="3810000" cy="148330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510145" y="3435927"/>
              <a:ext cx="2313709" cy="71957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/>
                <a:t>안드로이드</a:t>
              </a:r>
              <a:r>
                <a:rPr lang="ko-KR" altLang="en-US" b="1" dirty="0"/>
                <a:t> 육성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83674" y="4460299"/>
              <a:ext cx="1634836" cy="6096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/>
                <a:t>스케쥴</a:t>
              </a:r>
              <a:endParaRPr lang="ko-KR" altLang="en-US" sz="20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2770910" y="4460299"/>
              <a:ext cx="1634836" cy="6096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전투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024411" y="2944418"/>
            <a:ext cx="1994937" cy="1115076"/>
            <a:chOff x="2064875" y="5844887"/>
            <a:chExt cx="2078183" cy="1161607"/>
          </a:xfrm>
        </p:grpSpPr>
        <p:sp>
          <p:nvSpPr>
            <p:cNvPr id="16" name="오른쪽으로 구부러진 화살표 15"/>
            <p:cNvSpPr/>
            <p:nvPr/>
          </p:nvSpPr>
          <p:spPr>
            <a:xfrm flipH="1" flipV="1">
              <a:off x="3243058" y="5844887"/>
              <a:ext cx="900000" cy="1080000"/>
            </a:xfrm>
            <a:prstGeom prst="curved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오른쪽으로 구부러진 화살표 14"/>
            <p:cNvSpPr/>
            <p:nvPr/>
          </p:nvSpPr>
          <p:spPr>
            <a:xfrm>
              <a:off x="2064875" y="5926494"/>
              <a:ext cx="900000" cy="1080000"/>
            </a:xfrm>
            <a:prstGeom prst="curved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438945" y="6064502"/>
              <a:ext cx="1341431" cy="44431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/>
                <a:t>자립</a:t>
              </a:r>
              <a:endParaRPr lang="ko-KR" altLang="en-US" sz="2000" b="1" dirty="0"/>
            </a:p>
          </p:txBody>
        </p:sp>
      </p:grpSp>
      <p:sp>
        <p:nvSpPr>
          <p:cNvPr id="22" name="Google Shape;248;p7"/>
          <p:cNvSpPr txBox="1">
            <a:spLocks/>
          </p:cNvSpPr>
          <p:nvPr/>
        </p:nvSpPr>
        <p:spPr>
          <a:xfrm>
            <a:off x="226290" y="293694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1. </a:t>
            </a:r>
            <a:r>
              <a:rPr lang="ko-KR" altLang="en-US" sz="2400" b="1" dirty="0"/>
              <a:t>어떤 게임인가</a:t>
            </a:r>
            <a:r>
              <a:rPr lang="en-US" altLang="ko-KR" sz="2400" b="1" dirty="0"/>
              <a:t>?</a:t>
            </a:r>
            <a:endParaRPr lang="ko-KR" altLang="en-US" sz="240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293728" y="1315513"/>
            <a:ext cx="3007877" cy="198761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스토리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이벤트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8291329" y="3462787"/>
            <a:ext cx="3007877" cy="198761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/>
              <a:t>엔딩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이벤트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41287" y="5924787"/>
            <a:ext cx="2760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err="1"/>
              <a:t>컨텐츠</a:t>
            </a:r>
            <a:r>
              <a:rPr lang="ko-KR" altLang="en-US" sz="2400" b="1" dirty="0"/>
              <a:t> 시스템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14925" y="5924786"/>
            <a:ext cx="2760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리워드</a:t>
            </a:r>
            <a:r>
              <a:rPr lang="ko-KR" altLang="en-US" sz="2400" b="1" dirty="0"/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3426452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48;p7"/>
          <p:cNvSpPr txBox="1">
            <a:spLocks/>
          </p:cNvSpPr>
          <p:nvPr/>
        </p:nvSpPr>
        <p:spPr>
          <a:xfrm>
            <a:off x="152400" y="558800"/>
            <a:ext cx="11782426" cy="60104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 err="1"/>
              <a:t>안드로이드</a:t>
            </a:r>
            <a:r>
              <a:rPr lang="ko-KR" altLang="en-US" sz="2400" dirty="0"/>
              <a:t> 소녀를 따라 도착한 곳은</a:t>
            </a: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/>
              <a:t>산간 지방에 있는 숨겨진 연구소</a:t>
            </a:r>
            <a:r>
              <a:rPr lang="en-US" altLang="ko-KR" sz="2400" dirty="0"/>
              <a:t>.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/>
              <a:t>그곳에는 아무도 없었다</a:t>
            </a:r>
            <a:r>
              <a:rPr lang="en-US" altLang="ko-KR" sz="2400" dirty="0"/>
              <a:t>.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왔어</a:t>
            </a:r>
            <a:r>
              <a:rPr lang="en-US" altLang="ko-KR" sz="2400" dirty="0"/>
              <a:t>…]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 err="1"/>
              <a:t>안드로시아의</a:t>
            </a:r>
            <a:r>
              <a:rPr lang="ko-KR" altLang="en-US" sz="2400" dirty="0"/>
              <a:t> 말에 반응해 연구소가 동작한다</a:t>
            </a:r>
            <a:r>
              <a:rPr lang="en-US" altLang="ko-KR" sz="2400" dirty="0"/>
              <a:t>.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/>
              <a:t>연구소에 남겨진 메시지는 단 하나</a:t>
            </a:r>
            <a:r>
              <a:rPr lang="en-US" altLang="ko-KR" sz="2400" dirty="0"/>
              <a:t>.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b="1" dirty="0"/>
              <a:t>그 아이를 지켜주세요</a:t>
            </a:r>
            <a:r>
              <a:rPr lang="en-US" altLang="ko-KR" sz="2400" b="1" dirty="0"/>
              <a:t>.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/>
              <a:t>그때</a:t>
            </a:r>
            <a:r>
              <a:rPr lang="en-US" altLang="ko-KR" sz="2400" dirty="0"/>
              <a:t>, </a:t>
            </a:r>
            <a:r>
              <a:rPr lang="ko-KR" altLang="en-US" sz="2400" dirty="0"/>
              <a:t>야생화된 기계들이 연구소에 쳐들어 온다</a:t>
            </a:r>
            <a:r>
              <a:rPr lang="en-US" altLang="ko-KR" sz="2400" dirty="0"/>
              <a:t>.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 err="1"/>
              <a:t>안드로이드</a:t>
            </a:r>
            <a:r>
              <a:rPr lang="ko-KR" altLang="en-US" sz="2400" dirty="0"/>
              <a:t> 소녀가 다시 한 번 내 목숨을 구해준다</a:t>
            </a:r>
            <a:r>
              <a:rPr lang="en-US" altLang="ko-KR" sz="2400" dirty="0"/>
              <a:t>.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잘 부탁해</a:t>
            </a:r>
            <a:r>
              <a:rPr lang="en-US" altLang="ko-KR" sz="2400" dirty="0"/>
              <a:t>… </a:t>
            </a:r>
            <a:r>
              <a:rPr lang="ko-KR" altLang="en-US" sz="2400" dirty="0"/>
              <a:t>메이커</a:t>
            </a:r>
            <a:r>
              <a:rPr lang="en-US" altLang="ko-KR" sz="2400" dirty="0"/>
              <a:t>… ]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/>
              <a:t>그녀는 어째선지 나를 메이커라고 불렀다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7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48;p7"/>
          <p:cNvSpPr txBox="1">
            <a:spLocks/>
          </p:cNvSpPr>
          <p:nvPr/>
        </p:nvSpPr>
        <p:spPr>
          <a:xfrm>
            <a:off x="226290" y="293694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1. </a:t>
            </a:r>
            <a:r>
              <a:rPr lang="ko-KR" altLang="en-US" sz="2400" b="1" dirty="0"/>
              <a:t>어떤 게임인가</a:t>
            </a:r>
            <a:r>
              <a:rPr lang="en-US" altLang="ko-KR" sz="2400" b="1" dirty="0"/>
              <a:t>?</a:t>
            </a:r>
            <a:endParaRPr lang="ko-KR" altLang="en-US" sz="2400" b="1" dirty="0"/>
          </a:p>
        </p:txBody>
      </p:sp>
      <p:grpSp>
        <p:nvGrpSpPr>
          <p:cNvPr id="33" name="그룹 32"/>
          <p:cNvGrpSpPr/>
          <p:nvPr/>
        </p:nvGrpSpPr>
        <p:grpSpPr>
          <a:xfrm>
            <a:off x="1545119" y="2191432"/>
            <a:ext cx="9101762" cy="4296617"/>
            <a:chOff x="1242966" y="1739908"/>
            <a:chExt cx="9706069" cy="4581889"/>
          </a:xfrm>
        </p:grpSpPr>
        <p:grpSp>
          <p:nvGrpSpPr>
            <p:cNvPr id="8" name="그룹 7"/>
            <p:cNvGrpSpPr/>
            <p:nvPr/>
          </p:nvGrpSpPr>
          <p:grpSpPr>
            <a:xfrm>
              <a:off x="8282073" y="1739908"/>
              <a:ext cx="2575640" cy="3807913"/>
              <a:chOff x="8330580" y="1490530"/>
              <a:chExt cx="2575640" cy="3807913"/>
            </a:xfrm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8332979" y="1490530"/>
                <a:ext cx="2573241" cy="1700403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/>
                  <a:t>스토리</a:t>
                </a:r>
                <a:endParaRPr lang="en-US" altLang="ko-KR" sz="2000" b="1" dirty="0"/>
              </a:p>
              <a:p>
                <a:pPr algn="ctr"/>
                <a:r>
                  <a:rPr lang="ko-KR" altLang="en-US" sz="2000" b="1" dirty="0"/>
                  <a:t>이벤트</a:t>
                </a: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8330580" y="3637805"/>
                <a:ext cx="2573241" cy="1660638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 err="1"/>
                  <a:t>엔딩</a:t>
                </a:r>
                <a:endParaRPr lang="en-US" altLang="ko-KR" sz="2000" b="1" dirty="0"/>
              </a:p>
              <a:p>
                <a:pPr algn="ctr"/>
                <a:r>
                  <a:rPr lang="ko-KR" altLang="en-US" sz="2000" b="1" dirty="0"/>
                  <a:t>이벤트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2747382" y="5860132"/>
              <a:ext cx="2760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/>
                <a:t>컨텐츠</a:t>
              </a:r>
              <a:r>
                <a:rPr lang="ko-KR" altLang="en-US" sz="2400" b="1" dirty="0"/>
                <a:t> 시스템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88351" y="5860132"/>
              <a:ext cx="2760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/>
                <a:t>리워드</a:t>
              </a:r>
              <a:endParaRPr lang="ko-KR" altLang="en-US" sz="2400" b="1" dirty="0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242966" y="3872907"/>
              <a:ext cx="2487441" cy="167491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도시 건설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479645" y="3872907"/>
              <a:ext cx="2456154" cy="167491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아이템 개발</a:t>
              </a: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2884004" y="1739908"/>
              <a:ext cx="2487441" cy="1674913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육성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2314610" y="3465005"/>
              <a:ext cx="1154335" cy="329778"/>
              <a:chOff x="3644900" y="2958569"/>
              <a:chExt cx="1155700" cy="402170"/>
            </a:xfrm>
          </p:grpSpPr>
          <p:sp>
            <p:nvSpPr>
              <p:cNvPr id="20" name="오른쪽 화살표 19"/>
              <p:cNvSpPr/>
              <p:nvPr/>
            </p:nvSpPr>
            <p:spPr>
              <a:xfrm rot="8100000">
                <a:off x="3644900" y="29585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오른쪽 화살표 24"/>
              <p:cNvSpPr/>
              <p:nvPr/>
            </p:nvSpPr>
            <p:spPr>
              <a:xfrm rot="18939077">
                <a:off x="3797300" y="31109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5149926">
              <a:off x="4730460" y="3458173"/>
              <a:ext cx="1197004" cy="329778"/>
              <a:chOff x="3644900" y="2958569"/>
              <a:chExt cx="1155700" cy="402170"/>
            </a:xfrm>
          </p:grpSpPr>
          <p:sp>
            <p:nvSpPr>
              <p:cNvPr id="27" name="오른쪽 화살표 26"/>
              <p:cNvSpPr/>
              <p:nvPr/>
            </p:nvSpPr>
            <p:spPr>
              <a:xfrm rot="8100000">
                <a:off x="3644900" y="29585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오른쪽 화살표 27"/>
              <p:cNvSpPr/>
              <p:nvPr/>
            </p:nvSpPr>
            <p:spPr>
              <a:xfrm rot="18939077">
                <a:off x="3797300" y="31109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2650091">
              <a:off x="3475602" y="4552614"/>
              <a:ext cx="1258849" cy="329778"/>
              <a:chOff x="3644900" y="2958569"/>
              <a:chExt cx="1155700" cy="402170"/>
            </a:xfrm>
          </p:grpSpPr>
          <p:sp>
            <p:nvSpPr>
              <p:cNvPr id="30" name="오른쪽 화살표 29"/>
              <p:cNvSpPr/>
              <p:nvPr/>
            </p:nvSpPr>
            <p:spPr>
              <a:xfrm rot="8100000">
                <a:off x="3644900" y="29585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오른쪽 화살표 30"/>
              <p:cNvSpPr/>
              <p:nvPr/>
            </p:nvSpPr>
            <p:spPr>
              <a:xfrm rot="18939077">
                <a:off x="3797300" y="31109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오른쪽 화살표 8"/>
            <p:cNvSpPr/>
            <p:nvPr/>
          </p:nvSpPr>
          <p:spPr>
            <a:xfrm>
              <a:off x="7119409" y="3291667"/>
              <a:ext cx="979054" cy="82936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Google Shape;248;p7"/>
          <p:cNvSpPr txBox="1">
            <a:spLocks/>
          </p:cNvSpPr>
          <p:nvPr/>
        </p:nvSpPr>
        <p:spPr>
          <a:xfrm>
            <a:off x="226290" y="864187"/>
            <a:ext cx="11708536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/>
              <a:t>포스트 </a:t>
            </a:r>
            <a:r>
              <a:rPr lang="ko-KR" altLang="en-US" sz="2400" dirty="0" err="1"/>
              <a:t>아포칼립스</a:t>
            </a:r>
            <a:r>
              <a:rPr lang="ko-KR" altLang="en-US" sz="2400" dirty="0"/>
              <a:t> 이후의 세계</a:t>
            </a:r>
            <a:endParaRPr lang="en-US" altLang="ko-KR" sz="2400" dirty="0"/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/>
              <a:t>인간도 기계도 아닌 </a:t>
            </a:r>
            <a:r>
              <a:rPr lang="ko-KR" altLang="en-US" sz="2400" dirty="0" err="1"/>
              <a:t>안드로이드</a:t>
            </a:r>
            <a:r>
              <a:rPr lang="ko-KR" altLang="en-US" sz="2400" dirty="0"/>
              <a:t> 소녀의 육성 시뮬레이션 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020137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78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09941" y="-797305"/>
            <a:ext cx="2202873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안드로이드</a:t>
            </a:r>
            <a:endParaRPr lang="ko-KR" altLang="en-US" sz="20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2568118" y="630334"/>
            <a:ext cx="2175165" cy="14833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아이템 개발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2185464" y="-1725083"/>
            <a:ext cx="3810000" cy="1898073"/>
            <a:chOff x="762000" y="3435927"/>
            <a:chExt cx="3810000" cy="1898073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762000" y="3850699"/>
              <a:ext cx="3810000" cy="148330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510145" y="3435927"/>
              <a:ext cx="2313709" cy="71957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/>
                <a:t>안드로이드</a:t>
              </a:r>
              <a:r>
                <a:rPr lang="ko-KR" altLang="en-US" b="1" dirty="0"/>
                <a:t> 육성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83674" y="4460299"/>
              <a:ext cx="1634836" cy="6096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/>
                <a:t>스케쥴</a:t>
              </a:r>
              <a:endParaRPr lang="ko-KR" altLang="en-US" sz="2000" b="1" dirty="0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770910" y="4460299"/>
              <a:ext cx="1634836" cy="6096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전투</a:t>
              </a: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12578938" y="2553166"/>
            <a:ext cx="3250272" cy="214778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스토리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이벤트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95373" y="376216"/>
            <a:ext cx="2801884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/>
              <a:t>ScheduleInfo</a:t>
            </a:r>
            <a:endParaRPr lang="ko-KR" altLang="en-US" sz="200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192355" y="1582871"/>
            <a:ext cx="2807921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/>
              <a:t>ScheduleLevelInfo</a:t>
            </a:r>
            <a:endParaRPr lang="ko-KR" altLang="en-US" sz="2000" b="1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92354" y="2789526"/>
            <a:ext cx="2807922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/>
              <a:t>ScheduleRewardInfo</a:t>
            </a:r>
            <a:endParaRPr lang="ko-KR" altLang="en-US" sz="200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5979" y="376216"/>
            <a:ext cx="2801884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/>
              <a:t>AndroidBaseInfo</a:t>
            </a:r>
            <a:endParaRPr lang="ko-KR" altLang="en-US" sz="2000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15979" y="1582871"/>
            <a:ext cx="2807921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/>
              <a:t>AndroidLevelInfo</a:t>
            </a:r>
            <a:endParaRPr lang="ko-KR" altLang="en-US" sz="20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09941" y="2789526"/>
            <a:ext cx="2807922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AndroidEquipInfo</a:t>
            </a:r>
            <a:endParaRPr lang="ko-KR" altLang="en-US" sz="20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9225594" y="486635"/>
            <a:ext cx="2823029" cy="7494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스케쥴</a:t>
            </a:r>
            <a:r>
              <a:rPr lang="ko-KR" altLang="en-US" sz="2000" b="1" dirty="0"/>
              <a:t> 하나당 </a:t>
            </a:r>
            <a:r>
              <a:rPr lang="ko-KR" altLang="en-US" sz="2000" b="1" dirty="0" err="1"/>
              <a:t>리워드</a:t>
            </a:r>
            <a:r>
              <a:rPr lang="ko-KR" altLang="en-US" sz="2000" b="1" dirty="0"/>
              <a:t> 이미지 연출 필요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202657" y="2789526"/>
            <a:ext cx="2807922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/>
              <a:t>EquipItemInfo</a:t>
            </a:r>
            <a:endParaRPr lang="ko-KR" altLang="en-US" sz="20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202657" y="4091065"/>
            <a:ext cx="2807922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/>
              <a:t>ItemInfo</a:t>
            </a:r>
            <a:endParaRPr lang="ko-KR" altLang="en-US" sz="20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202657" y="5361343"/>
            <a:ext cx="2807922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/>
              <a:t>ItemEffectInfo</a:t>
            </a:r>
            <a:endParaRPr lang="ko-KR" altLang="en-US" sz="2000" b="1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195373" y="4135369"/>
            <a:ext cx="2801884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/>
              <a:t>StageInfo</a:t>
            </a:r>
            <a:endParaRPr lang="ko-KR" altLang="en-US" sz="2000" b="1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9225593" y="4245788"/>
            <a:ext cx="2823029" cy="7494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스테이지당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세부 </a:t>
            </a:r>
            <a:r>
              <a:rPr lang="en-US" altLang="ko-KR" sz="2000" b="1" dirty="0"/>
              <a:t>csv </a:t>
            </a:r>
            <a:r>
              <a:rPr lang="ko-KR" altLang="en-US" sz="2000" b="1" dirty="0"/>
              <a:t>필요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95373" y="5261649"/>
            <a:ext cx="2801884" cy="9702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/>
              <a:t>StageRewardInfo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62481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8;p5"/>
          <p:cNvSpPr/>
          <p:nvPr/>
        </p:nvSpPr>
        <p:spPr>
          <a:xfrm>
            <a:off x="1787786" y="788408"/>
            <a:ext cx="1842853" cy="673043"/>
          </a:xfrm>
          <a:prstGeom prst="flowChartProcess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스토리 출력</a:t>
            </a:r>
            <a:endParaRPr sz="16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" name="Google Shape;213;p5"/>
          <p:cNvCxnSpPr>
            <a:stCxn id="4" idx="2"/>
            <a:endCxn id="6" idx="0"/>
          </p:cNvCxnSpPr>
          <p:nvPr/>
        </p:nvCxnSpPr>
        <p:spPr>
          <a:xfrm flipH="1">
            <a:off x="2706298" y="1461451"/>
            <a:ext cx="2915" cy="562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" name="Google Shape;210;p5"/>
          <p:cNvSpPr/>
          <p:nvPr/>
        </p:nvSpPr>
        <p:spPr>
          <a:xfrm>
            <a:off x="1784871" y="2023533"/>
            <a:ext cx="1842853" cy="966056"/>
          </a:xfrm>
          <a:prstGeom prst="flowChartProcess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21;p5"/>
          <p:cNvSpPr/>
          <p:nvPr/>
        </p:nvSpPr>
        <p:spPr>
          <a:xfrm>
            <a:off x="1784871" y="3340156"/>
            <a:ext cx="1842853" cy="673043"/>
          </a:xfrm>
          <a:prstGeom prst="flowChartDecision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4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버전 업</a:t>
            </a:r>
            <a:endParaRPr lang="en-US" altLang="ko-KR" sz="14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초기화</a:t>
            </a:r>
            <a:r>
              <a:rPr lang="en-US" altLang="ko-KR" sz="14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4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" name="Google Shape;213;p5"/>
          <p:cNvCxnSpPr>
            <a:stCxn id="6" idx="2"/>
            <a:endCxn id="9" idx="0"/>
          </p:cNvCxnSpPr>
          <p:nvPr/>
        </p:nvCxnSpPr>
        <p:spPr>
          <a:xfrm>
            <a:off x="2706298" y="2989589"/>
            <a:ext cx="0" cy="3505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" name="꺾인 연결선 20"/>
          <p:cNvCxnSpPr>
            <a:stCxn id="6" idx="3"/>
            <a:endCxn id="4" idx="3"/>
          </p:cNvCxnSpPr>
          <p:nvPr/>
        </p:nvCxnSpPr>
        <p:spPr>
          <a:xfrm flipV="1">
            <a:off x="3627724" y="1124930"/>
            <a:ext cx="2915" cy="1381631"/>
          </a:xfrm>
          <a:prstGeom prst="bentConnector3">
            <a:avLst>
              <a:gd name="adj1" fmla="val 79421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9" idx="2"/>
            <a:endCxn id="4" idx="1"/>
          </p:cNvCxnSpPr>
          <p:nvPr/>
        </p:nvCxnSpPr>
        <p:spPr>
          <a:xfrm rot="5400000" flipH="1">
            <a:off x="802907" y="2109809"/>
            <a:ext cx="2888269" cy="918512"/>
          </a:xfrm>
          <a:prstGeom prst="bentConnector4">
            <a:avLst>
              <a:gd name="adj1" fmla="val -7915"/>
              <a:gd name="adj2" fmla="val 1376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Google Shape;248;p7"/>
          <p:cNvSpPr txBox="1">
            <a:spLocks/>
          </p:cNvSpPr>
          <p:nvPr/>
        </p:nvSpPr>
        <p:spPr>
          <a:xfrm>
            <a:off x="4546236" y="788407"/>
            <a:ext cx="7388590" cy="50950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씬</a:t>
            </a:r>
            <a:r>
              <a:rPr lang="en-US" altLang="ko-KR" sz="2400" dirty="0"/>
              <a:t>(?)</a:t>
            </a:r>
            <a:r>
              <a:rPr lang="ko-KR" altLang="en-US" sz="2400" dirty="0"/>
              <a:t>은 딱 </a:t>
            </a:r>
            <a:r>
              <a:rPr lang="en-US" altLang="ko-KR" sz="2400" dirty="0"/>
              <a:t>2</a:t>
            </a:r>
            <a:r>
              <a:rPr lang="ko-KR" altLang="en-US" sz="2400" dirty="0"/>
              <a:t>개</a:t>
            </a:r>
            <a:r>
              <a:rPr lang="en-US" altLang="ko-KR" sz="2400" dirty="0"/>
              <a:t> (</a:t>
            </a:r>
            <a:r>
              <a:rPr lang="ko-KR" altLang="en-US" sz="2400" dirty="0"/>
              <a:t>플레이 화면 </a:t>
            </a:r>
            <a:r>
              <a:rPr lang="en-US" altLang="ko-KR" sz="2400" dirty="0"/>
              <a:t>/ </a:t>
            </a:r>
            <a:r>
              <a:rPr lang="ko-KR" altLang="en-US" sz="2400" dirty="0"/>
              <a:t>스토리 출력</a:t>
            </a:r>
            <a:r>
              <a:rPr lang="en-US" altLang="ko-KR" sz="2400" dirty="0"/>
              <a:t>)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err="1"/>
              <a:t>안드로이드의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능력치를</a:t>
            </a:r>
            <a:r>
              <a:rPr lang="ko-KR" altLang="en-US" sz="2400" dirty="0"/>
              <a:t> 올리고</a:t>
            </a:r>
            <a:r>
              <a:rPr lang="en-US" altLang="ko-KR" sz="2400" dirty="0"/>
              <a:t>,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/>
              <a:t>  </a:t>
            </a:r>
            <a:r>
              <a:rPr lang="ko-KR" altLang="en-US" sz="2400" dirty="0" err="1"/>
              <a:t>능력치</a:t>
            </a:r>
            <a:r>
              <a:rPr lang="ko-KR" altLang="en-US" sz="2400" dirty="0"/>
              <a:t> 조건 달성 시 </a:t>
            </a:r>
            <a:r>
              <a:rPr lang="en-US" altLang="ko-KR" sz="2400" dirty="0"/>
              <a:t>[!] </a:t>
            </a:r>
            <a:r>
              <a:rPr lang="ko-KR" altLang="en-US" sz="2400" dirty="0"/>
              <a:t>를 눌러 스토리를 보거나</a:t>
            </a:r>
            <a:endParaRPr lang="en-US" altLang="ko-KR" sz="2400" dirty="0"/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dirty="0"/>
              <a:t>  </a:t>
            </a:r>
            <a:r>
              <a:rPr lang="ko-KR" altLang="en-US" sz="2400" dirty="0"/>
              <a:t>버전 업을 통해 스토리를 보는 게임이다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무한정 기다리면 이론상 모든 스토리를 볼 수 있지만</a:t>
            </a:r>
            <a:r>
              <a:rPr lang="en-US" altLang="ko-KR" sz="2400" dirty="0"/>
              <a:t>, </a:t>
            </a:r>
            <a:r>
              <a:rPr lang="ko-KR" altLang="en-US" sz="2400" dirty="0"/>
              <a:t>효율이 좋지 않아 쉽지 않다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버전 업 </a:t>
            </a:r>
            <a:r>
              <a:rPr lang="en-US" altLang="ko-KR" sz="2400" dirty="0"/>
              <a:t>(</a:t>
            </a:r>
            <a:r>
              <a:rPr lang="ko-KR" altLang="en-US" sz="2400" dirty="0"/>
              <a:t>초기화</a:t>
            </a:r>
            <a:r>
              <a:rPr lang="en-US" altLang="ko-KR" sz="2400" dirty="0"/>
              <a:t>)</a:t>
            </a:r>
            <a:r>
              <a:rPr lang="ko-KR" altLang="en-US" sz="2400" dirty="0"/>
              <a:t>를 통해 점진적으로 효율을 높여서 모든 </a:t>
            </a:r>
            <a:r>
              <a:rPr lang="ko-KR" altLang="en-US" sz="2400" dirty="0" err="1"/>
              <a:t>능력치를</a:t>
            </a:r>
            <a:r>
              <a:rPr lang="ko-KR" altLang="en-US" sz="2400" dirty="0"/>
              <a:t> 달성하도록 유도한다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grpSp>
        <p:nvGrpSpPr>
          <p:cNvPr id="54" name="그룹 53"/>
          <p:cNvGrpSpPr/>
          <p:nvPr/>
        </p:nvGrpSpPr>
        <p:grpSpPr>
          <a:xfrm>
            <a:off x="4800442" y="5008790"/>
            <a:ext cx="5532309" cy="1449474"/>
            <a:chOff x="3136742" y="4931627"/>
            <a:chExt cx="6389453" cy="1674047"/>
          </a:xfrm>
        </p:grpSpPr>
        <p:sp>
          <p:nvSpPr>
            <p:cNvPr id="28" name="Google Shape;198;p5"/>
            <p:cNvSpPr/>
            <p:nvPr/>
          </p:nvSpPr>
          <p:spPr>
            <a:xfrm>
              <a:off x="3136742" y="5367613"/>
              <a:ext cx="1842853" cy="673043"/>
            </a:xfrm>
            <a:prstGeom prst="flowChart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시작 스토리</a:t>
              </a:r>
              <a:endParaRPr sz="16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210;p5"/>
            <p:cNvSpPr/>
            <p:nvPr/>
          </p:nvSpPr>
          <p:spPr>
            <a:xfrm>
              <a:off x="5410042" y="5221106"/>
              <a:ext cx="1842853" cy="966056"/>
            </a:xfrm>
            <a:prstGeom prst="flowChart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플레이</a:t>
              </a:r>
              <a:r>
                <a:rPr lang="en-US" sz="1600" b="1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altLang="en-US" sz="1600" b="1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</a:t>
              </a:r>
              <a:endParaRPr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198;p5"/>
            <p:cNvSpPr/>
            <p:nvPr/>
          </p:nvSpPr>
          <p:spPr>
            <a:xfrm>
              <a:off x="7683342" y="4931627"/>
              <a:ext cx="1842853" cy="673043"/>
            </a:xfrm>
            <a:prstGeom prst="flowChart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b="1" dirty="0" err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능력치</a:t>
              </a:r>
              <a:r>
                <a:rPr lang="ko-KR" altLang="en-US" sz="16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달성 시</a:t>
              </a:r>
              <a:endParaRPr lang="en-US" altLang="ko-KR" sz="16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b="1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단막 스토리</a:t>
              </a:r>
              <a:endParaRPr sz="16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" name="Google Shape;198;p5"/>
            <p:cNvSpPr/>
            <p:nvPr/>
          </p:nvSpPr>
          <p:spPr>
            <a:xfrm>
              <a:off x="7683342" y="5932631"/>
              <a:ext cx="1842853" cy="673043"/>
            </a:xfrm>
            <a:prstGeom prst="flowChartProcess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버전 업 시</a:t>
              </a:r>
              <a:endParaRPr lang="en-US" altLang="ko-KR" sz="16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600" b="1" i="0" u="none" strike="noStrike" cap="none" dirty="0" err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엔딩</a:t>
              </a:r>
              <a:r>
                <a:rPr lang="ko-KR" altLang="en-US" sz="1600" b="1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스토리</a:t>
              </a:r>
              <a:endParaRPr sz="16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3" name="Google Shape;213;p5"/>
            <p:cNvCxnSpPr>
              <a:stCxn id="28" idx="3"/>
              <a:endCxn id="29" idx="1"/>
            </p:cNvCxnSpPr>
            <p:nvPr/>
          </p:nvCxnSpPr>
          <p:spPr>
            <a:xfrm flipV="1">
              <a:off x="4979595" y="5704134"/>
              <a:ext cx="430447" cy="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0" name="꺾인 연결선 39"/>
            <p:cNvCxnSpPr>
              <a:stCxn id="29" idx="3"/>
              <a:endCxn id="31" idx="1"/>
            </p:cNvCxnSpPr>
            <p:nvPr/>
          </p:nvCxnSpPr>
          <p:spPr>
            <a:xfrm flipV="1">
              <a:off x="7252895" y="5268149"/>
              <a:ext cx="430447" cy="43598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꺾인 연결선 42"/>
            <p:cNvCxnSpPr>
              <a:stCxn id="29" idx="3"/>
              <a:endCxn id="32" idx="1"/>
            </p:cNvCxnSpPr>
            <p:nvPr/>
          </p:nvCxnSpPr>
          <p:spPr>
            <a:xfrm>
              <a:off x="7252895" y="5704134"/>
              <a:ext cx="430447" cy="56501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꺾인 연결선 45"/>
            <p:cNvCxnSpPr>
              <a:stCxn id="31" idx="3"/>
              <a:endCxn id="29" idx="0"/>
            </p:cNvCxnSpPr>
            <p:nvPr/>
          </p:nvCxnSpPr>
          <p:spPr>
            <a:xfrm flipH="1" flipV="1">
              <a:off x="6331469" y="5221106"/>
              <a:ext cx="3194726" cy="47043"/>
            </a:xfrm>
            <a:prstGeom prst="bentConnector4">
              <a:avLst>
                <a:gd name="adj1" fmla="val -7156"/>
                <a:gd name="adj2" fmla="val 101231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꺾인 연결선 48"/>
            <p:cNvCxnSpPr>
              <a:stCxn id="32" idx="3"/>
              <a:endCxn id="29" idx="2"/>
            </p:cNvCxnSpPr>
            <p:nvPr/>
          </p:nvCxnSpPr>
          <p:spPr>
            <a:xfrm flipH="1" flipV="1">
              <a:off x="6331469" y="6187162"/>
              <a:ext cx="3194726" cy="81991"/>
            </a:xfrm>
            <a:prstGeom prst="bentConnector4">
              <a:avLst>
                <a:gd name="adj1" fmla="val -7156"/>
                <a:gd name="adj2" fmla="val -53435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8657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953833"/>
              </p:ext>
            </p:extLst>
          </p:nvPr>
        </p:nvGraphicFramePr>
        <p:xfrm>
          <a:off x="636351" y="1221238"/>
          <a:ext cx="3325883" cy="1543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2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3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1" u="none" strike="noStrike" dirty="0" err="1">
                          <a:effectLst/>
                        </a:rPr>
                        <a:t>BaseResorceInfo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>
                          <a:effectLst/>
                        </a:rPr>
                        <a:t>money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 dirty="0">
                          <a:effectLst/>
                        </a:rPr>
                        <a:t>1000</a:t>
                      </a:r>
                      <a:endParaRPr lang="en-US" altLang="ko-KR" sz="9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 dirty="0" err="1">
                          <a:effectLst/>
                        </a:rPr>
                        <a:t>energycore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 dirty="0">
                          <a:effectLst/>
                        </a:rPr>
                        <a:t>0</a:t>
                      </a:r>
                      <a:endParaRPr lang="en-US" altLang="ko-KR" sz="9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>
                          <a:effectLst/>
                        </a:rPr>
                        <a:t>mobility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 dirty="0">
                          <a:effectLst/>
                        </a:rPr>
                        <a:t>100</a:t>
                      </a:r>
                      <a:endParaRPr lang="en-US" altLang="ko-KR" sz="9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>
                          <a:effectLst/>
                        </a:rPr>
                        <a:t>computing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 dirty="0">
                          <a:effectLst/>
                        </a:rPr>
                        <a:t>100</a:t>
                      </a:r>
                      <a:endParaRPr lang="en-US" altLang="ko-KR" sz="9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>
                          <a:effectLst/>
                        </a:rPr>
                        <a:t>knowledge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>
                          <a:effectLst/>
                        </a:rPr>
                        <a:t>100</a:t>
                      </a:r>
                      <a:endParaRPr lang="en-US" altLang="ko-KR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>
                          <a:effectLst/>
                        </a:rPr>
                        <a:t>commonsesnse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>
                          <a:effectLst/>
                        </a:rPr>
                        <a:t>100</a:t>
                      </a:r>
                      <a:endParaRPr lang="en-US" altLang="ko-KR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>
                          <a:effectLst/>
                        </a:rPr>
                        <a:t>willing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>
                          <a:effectLst/>
                        </a:rPr>
                        <a:t>100</a:t>
                      </a:r>
                      <a:endParaRPr lang="en-US" altLang="ko-KR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>
                          <a:effectLst/>
                        </a:rPr>
                        <a:t>humanity</a:t>
                      </a:r>
                      <a:endParaRPr lang="en-US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>
                          <a:effectLst/>
                        </a:rPr>
                        <a:t>100</a:t>
                      </a:r>
                      <a:endParaRPr lang="en-US" altLang="ko-KR" sz="9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1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u="none" strike="noStrike" dirty="0" err="1">
                          <a:effectLst/>
                        </a:rPr>
                        <a:t>workingid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u="none" strike="noStrike" dirty="0">
                          <a:effectLst/>
                        </a:rPr>
                        <a:t>1;2;3</a:t>
                      </a:r>
                      <a:endParaRPr lang="en-US" altLang="ko-KR" sz="9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5" name="그림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39" y="2931471"/>
            <a:ext cx="2274948" cy="3412422"/>
          </a:xfrm>
          <a:prstGeom prst="rect">
            <a:avLst/>
          </a:prstGeom>
        </p:spPr>
      </p:pic>
      <p:cxnSp>
        <p:nvCxnSpPr>
          <p:cNvPr id="56" name="꺾인 연결선 55"/>
          <p:cNvCxnSpPr>
            <a:endCxn id="79" idx="3"/>
          </p:cNvCxnSpPr>
          <p:nvPr/>
        </p:nvCxnSpPr>
        <p:spPr>
          <a:xfrm rot="5400000">
            <a:off x="2109187" y="3515563"/>
            <a:ext cx="1983536" cy="534006"/>
          </a:xfrm>
          <a:prstGeom prst="bent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951" y="2931471"/>
            <a:ext cx="2270814" cy="3412391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644216" y="1716526"/>
            <a:ext cx="3325883" cy="8806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44216" y="2624644"/>
            <a:ext cx="3325883" cy="15345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636351" y="1357014"/>
            <a:ext cx="3325883" cy="3363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꺾인 연결선 47"/>
          <p:cNvCxnSpPr>
            <a:stCxn id="72" idx="3"/>
          </p:cNvCxnSpPr>
          <p:nvPr/>
        </p:nvCxnSpPr>
        <p:spPr>
          <a:xfrm>
            <a:off x="3962234" y="1525206"/>
            <a:ext cx="972061" cy="1612177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4095952" y="2991333"/>
            <a:ext cx="1691608" cy="16819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>
            <a:stCxn id="5" idx="3"/>
          </p:cNvCxnSpPr>
          <p:nvPr/>
        </p:nvCxnSpPr>
        <p:spPr>
          <a:xfrm>
            <a:off x="3962234" y="1992763"/>
            <a:ext cx="1845764" cy="303598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4124618" y="4323929"/>
            <a:ext cx="2064961" cy="669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699109" y="4095995"/>
            <a:ext cx="2134843" cy="135667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Google Shape;248;p7"/>
          <p:cNvSpPr txBox="1">
            <a:spLocks/>
          </p:cNvSpPr>
          <p:nvPr/>
        </p:nvSpPr>
        <p:spPr>
          <a:xfrm>
            <a:off x="482600" y="293107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0. </a:t>
            </a:r>
            <a:r>
              <a:rPr lang="ko-KR" altLang="en-US" sz="2400" b="1" dirty="0"/>
              <a:t>기본 자원 및 데이터 정의</a:t>
            </a:r>
          </a:p>
        </p:txBody>
      </p:sp>
      <p:sp>
        <p:nvSpPr>
          <p:cNvPr id="88" name="Google Shape;248;p7"/>
          <p:cNvSpPr txBox="1">
            <a:spLocks/>
          </p:cNvSpPr>
          <p:nvPr/>
        </p:nvSpPr>
        <p:spPr>
          <a:xfrm>
            <a:off x="6685976" y="1070043"/>
            <a:ext cx="5248849" cy="54992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altLang="ko-KR" sz="2400" dirty="0" err="1"/>
              <a:t>BaseResourceInfo</a:t>
            </a:r>
            <a:r>
              <a:rPr lang="en-US" altLang="ko-KR" sz="2400" dirty="0"/>
              <a:t> </a:t>
            </a:r>
            <a:r>
              <a:rPr lang="ko-KR" altLang="en-US" sz="2400" dirty="0"/>
              <a:t>라는 데이터에서 초기 자원 </a:t>
            </a:r>
            <a:r>
              <a:rPr lang="en-US" altLang="ko-KR" sz="2400" dirty="0"/>
              <a:t>(</a:t>
            </a:r>
            <a:r>
              <a:rPr lang="ko-KR" altLang="en-US" sz="2400" dirty="0"/>
              <a:t>초기화 시 기본 자원</a:t>
            </a:r>
            <a:r>
              <a:rPr lang="en-US" altLang="ko-KR" sz="2400" dirty="0"/>
              <a:t>)</a:t>
            </a:r>
            <a:r>
              <a:rPr lang="ko-KR" altLang="en-US" sz="2400" dirty="0"/>
              <a:t>을 정의한다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게임에서 사용하는 돈과 에너지코어 라는 캐시 자원을 </a:t>
            </a:r>
            <a:r>
              <a:rPr lang="en-US" altLang="ko-KR" sz="2400" dirty="0"/>
              <a:t>money, </a:t>
            </a:r>
            <a:r>
              <a:rPr lang="en-US" altLang="ko-KR" sz="2400" dirty="0" err="1"/>
              <a:t>energycore</a:t>
            </a:r>
            <a:r>
              <a:rPr lang="en-US" altLang="ko-KR" sz="2400" dirty="0"/>
              <a:t> </a:t>
            </a:r>
            <a:r>
              <a:rPr lang="ko-KR" altLang="en-US" sz="2400" dirty="0"/>
              <a:t>라는 이름으로 정의한다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시뮬레이션 장르에서 사용할 </a:t>
            </a:r>
            <a:r>
              <a:rPr lang="ko-KR" altLang="en-US" sz="2400" dirty="0" err="1"/>
              <a:t>패러미터들을</a:t>
            </a:r>
            <a:r>
              <a:rPr lang="ko-KR" altLang="en-US" sz="2400" dirty="0"/>
              <a:t> 정의하고 기초 </a:t>
            </a:r>
            <a:r>
              <a:rPr lang="ko-KR" altLang="en-US" sz="2400" dirty="0" err="1"/>
              <a:t>패러미터</a:t>
            </a:r>
            <a:r>
              <a:rPr lang="ko-KR" altLang="en-US" sz="2400" dirty="0"/>
              <a:t> 값을 정의한다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처음부터 해금되어 시작할 사회 공헌 항목이 있다면 </a:t>
            </a:r>
            <a:r>
              <a:rPr lang="en-US" altLang="ko-KR" sz="2400" dirty="0"/>
              <a:t>base </a:t>
            </a:r>
            <a:r>
              <a:rPr lang="ko-KR" altLang="en-US" sz="2400" dirty="0"/>
              <a:t>에서 정의한다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21616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1.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315606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92200"/>
            <a:ext cx="3505200" cy="5257800"/>
          </a:xfrm>
          <a:prstGeom prst="rect">
            <a:avLst/>
          </a:prstGeom>
        </p:spPr>
      </p:pic>
      <p:sp>
        <p:nvSpPr>
          <p:cNvPr id="37" name="Google Shape;248;p7"/>
          <p:cNvSpPr txBox="1">
            <a:spLocks/>
          </p:cNvSpPr>
          <p:nvPr/>
        </p:nvSpPr>
        <p:spPr>
          <a:xfrm>
            <a:off x="4546236" y="1474207"/>
            <a:ext cx="7388590" cy="50950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플레이 화면은 세 개의 탭으로 구성되어 있다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돈을 버는 사회 공헌이 디폴트 탭이다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실행 시 탭에 관한 </a:t>
            </a:r>
            <a:r>
              <a:rPr lang="ko-KR" altLang="en-US" sz="2400" dirty="0" err="1"/>
              <a:t>클라이어튼</a:t>
            </a:r>
            <a:r>
              <a:rPr lang="en-US" altLang="ko-KR" sz="2400" dirty="0"/>
              <a:t> </a:t>
            </a:r>
            <a:r>
              <a:rPr lang="ko-KR" altLang="en-US" sz="2400" dirty="0"/>
              <a:t>저장 정보가 없다면 일단 사회 공헌 탭이 표시된다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사회 공헌은 내가 가르친 </a:t>
            </a:r>
            <a:r>
              <a:rPr lang="ko-KR" altLang="en-US" sz="2400" dirty="0" err="1"/>
              <a:t>안드로이드의</a:t>
            </a:r>
            <a:r>
              <a:rPr lang="ko-KR" altLang="en-US" sz="2400" dirty="0"/>
              <a:t> 복제품</a:t>
            </a:r>
            <a:r>
              <a:rPr lang="en-US" altLang="ko-KR" sz="2400" dirty="0"/>
              <a:t>(?) </a:t>
            </a:r>
            <a:r>
              <a:rPr lang="ko-KR" altLang="en-US" sz="2400" dirty="0"/>
              <a:t>들이 사회에 나가서 전후 사회의 재건을 돕는다는 설정이다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플레이어는 </a:t>
            </a:r>
            <a:r>
              <a:rPr lang="ko-KR" altLang="en-US" sz="2400" dirty="0" err="1"/>
              <a:t>안드로이드들이</a:t>
            </a:r>
            <a:r>
              <a:rPr lang="ko-KR" altLang="en-US" sz="2400" dirty="0"/>
              <a:t> 나가서 공헌하고 벌어온 돈으로 </a:t>
            </a:r>
            <a:r>
              <a:rPr lang="ko-KR" altLang="en-US" sz="2400" dirty="0" err="1"/>
              <a:t>레벨업</a:t>
            </a:r>
            <a:r>
              <a:rPr lang="ko-KR" altLang="en-US" sz="2400" dirty="0"/>
              <a:t> 하거나 기능 학습을 수행하게 된다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ko-KR" altLang="en-US" sz="2400" dirty="0"/>
          </a:p>
        </p:txBody>
      </p:sp>
      <p:sp>
        <p:nvSpPr>
          <p:cNvPr id="39" name="Google Shape;248;p7"/>
          <p:cNvSpPr txBox="1">
            <a:spLocks/>
          </p:cNvSpPr>
          <p:nvPr/>
        </p:nvSpPr>
        <p:spPr>
          <a:xfrm>
            <a:off x="482600" y="293107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1-1. </a:t>
            </a:r>
            <a:r>
              <a:rPr lang="ko-KR" altLang="en-US" sz="2400" b="1" dirty="0"/>
              <a:t>플레이 화면 </a:t>
            </a:r>
            <a:r>
              <a:rPr lang="en-US" altLang="ko-KR" sz="2400" b="1" dirty="0"/>
              <a:t>&gt; </a:t>
            </a:r>
            <a:r>
              <a:rPr lang="ko-KR" altLang="en-US" sz="2400" b="1" dirty="0"/>
              <a:t>사회 공헌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82600" y="2794000"/>
            <a:ext cx="3505200" cy="28321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656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48;p7"/>
          <p:cNvSpPr txBox="1">
            <a:spLocks/>
          </p:cNvSpPr>
          <p:nvPr/>
        </p:nvSpPr>
        <p:spPr>
          <a:xfrm>
            <a:off x="482600" y="293107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1-1. </a:t>
            </a:r>
            <a:r>
              <a:rPr lang="ko-KR" altLang="en-US" sz="2400" b="1" dirty="0"/>
              <a:t>플레이 화면 </a:t>
            </a:r>
            <a:r>
              <a:rPr lang="en-US" altLang="ko-KR" sz="2400" b="1" dirty="0"/>
              <a:t>&gt; </a:t>
            </a:r>
            <a:r>
              <a:rPr lang="ko-KR" altLang="en-US" sz="2400" b="1" dirty="0"/>
              <a:t>사회 공헌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관련 데이터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075257"/>
              </p:ext>
            </p:extLst>
          </p:nvPr>
        </p:nvGraphicFramePr>
        <p:xfrm>
          <a:off x="482600" y="1193800"/>
          <a:ext cx="5003800" cy="2924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2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4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WorkingInfo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_text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도시 환경 미화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출장 설거지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야간 경비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책 읽어주기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AND_MAKER_WORKING_NAME_12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46959"/>
              </p:ext>
            </p:extLst>
          </p:nvPr>
        </p:nvGraphicFramePr>
        <p:xfrm>
          <a:off x="482600" y="4373852"/>
          <a:ext cx="10515599" cy="20904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2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7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8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2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27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27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27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742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WorkingArgumentInfo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_activemoney</a:t>
                      </a:r>
                      <a:r>
                        <a:rPr lang="ko-KR" altLang="en-US" sz="900" u="none" strike="noStrike">
                          <a:effectLst/>
                        </a:rPr>
                        <a:t>공식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dirty="0">
                          <a:effectLst/>
                        </a:rPr>
                        <a:t>arg1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_rewardmoney</a:t>
                      </a:r>
                      <a:r>
                        <a:rPr lang="ko-KR" altLang="en-US" sz="900" u="none" strike="noStrike">
                          <a:effectLst/>
                        </a:rPr>
                        <a:t>공식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rewardinterval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arg1^(level</a:t>
                      </a:r>
                      <a:r>
                        <a:rPr lang="ko-KR" altLang="en-US" sz="900" u="none" strike="noStrike">
                          <a:effectLst/>
                        </a:rPr>
                        <a:t>값</a:t>
                      </a:r>
                      <a:r>
                        <a:rPr lang="en-US" altLang="ko-KR" sz="900" u="none" strike="noStrike">
                          <a:effectLst/>
                        </a:rPr>
                        <a:t>-1)*</a:t>
                      </a:r>
                      <a:r>
                        <a:rPr lang="en-US" sz="900" u="none" strike="noStrike">
                          <a:effectLst/>
                        </a:rPr>
                        <a:t>arg2+arg3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(level</a:t>
                      </a:r>
                      <a:r>
                        <a:rPr lang="ko-KR" altLang="en-US" sz="900" u="none" strike="noStrike">
                          <a:effectLst/>
                        </a:rPr>
                        <a:t>값*</a:t>
                      </a:r>
                      <a:r>
                        <a:rPr lang="en-US" sz="900" u="none" strike="noStrike">
                          <a:effectLst/>
                        </a:rPr>
                        <a:t>arg4)+arg5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8424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248;p7"/>
          <p:cNvSpPr txBox="1">
            <a:spLocks/>
          </p:cNvSpPr>
          <p:nvPr/>
        </p:nvSpPr>
        <p:spPr>
          <a:xfrm>
            <a:off x="4546236" y="1097281"/>
            <a:ext cx="7388590" cy="54720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사회 공헌에서 돈을 벌고 학습에서는 돈을 쓴다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돈을 써서 학습을 눌러두면 </a:t>
            </a:r>
            <a:r>
              <a:rPr lang="ko-KR" altLang="en-US" sz="2400" dirty="0" err="1"/>
              <a:t>큐잉이</a:t>
            </a:r>
            <a:r>
              <a:rPr lang="ko-KR" altLang="en-US" sz="2400" dirty="0"/>
              <a:t> 최대 </a:t>
            </a:r>
            <a:r>
              <a:rPr lang="en-US" altLang="ko-KR" sz="2400" dirty="0"/>
              <a:t>3</a:t>
            </a:r>
            <a:r>
              <a:rPr lang="ko-KR" altLang="en-US" sz="2400" dirty="0"/>
              <a:t>회까지 쌓인다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해당 시간 동안 방치해 두면 </a:t>
            </a:r>
            <a:r>
              <a:rPr lang="ko-KR" altLang="en-US" sz="2400" dirty="0" err="1"/>
              <a:t>스테이터스</a:t>
            </a:r>
            <a:r>
              <a:rPr lang="ko-KR" altLang="en-US" sz="2400" dirty="0"/>
              <a:t> 결과가 </a:t>
            </a:r>
            <a:br>
              <a:rPr lang="en-US" altLang="ko-KR" sz="2400" dirty="0"/>
            </a:br>
            <a:r>
              <a:rPr lang="ko-KR" altLang="en-US" sz="2400" dirty="0"/>
              <a:t>반영된다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</p:txBody>
      </p:sp>
      <p:sp>
        <p:nvSpPr>
          <p:cNvPr id="39" name="Google Shape;248;p7"/>
          <p:cNvSpPr txBox="1">
            <a:spLocks/>
          </p:cNvSpPr>
          <p:nvPr/>
        </p:nvSpPr>
        <p:spPr>
          <a:xfrm>
            <a:off x="482600" y="293107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1-2. </a:t>
            </a:r>
            <a:r>
              <a:rPr lang="ko-KR" altLang="en-US" sz="2400" b="1" dirty="0"/>
              <a:t>플레이 화면 </a:t>
            </a:r>
            <a:r>
              <a:rPr lang="en-US" altLang="ko-KR" sz="2400" b="1" dirty="0"/>
              <a:t>&gt; </a:t>
            </a:r>
            <a:r>
              <a:rPr lang="ko-KR" altLang="en-US" sz="2400" b="1" dirty="0"/>
              <a:t>기능 학습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386394" y="2848494"/>
            <a:ext cx="4112446" cy="3444045"/>
            <a:chOff x="4193354" y="2848494"/>
            <a:chExt cx="4112446" cy="3444045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389481" y="2995669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ysClr val="windowText" lastClr="000000"/>
                  </a:solidFill>
                </a:rPr>
                <a:t>인간 사회 비디오 감상</a:t>
              </a:r>
              <a:endParaRPr lang="en-US" altLang="ko-KR" sz="1200" dirty="0">
                <a:solidFill>
                  <a:sysClr val="windowText" lastClr="000000"/>
                </a:solidFill>
              </a:endParaRPr>
            </a:p>
            <a:p>
              <a:pPr algn="ctr"/>
              <a:endParaRPr lang="ko-KR" alt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531295" y="3441761"/>
              <a:ext cx="1520031" cy="1847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24152" y="3422411"/>
              <a:ext cx="1828800" cy="208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00:30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389481" y="3846760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ysClr val="windowText" lastClr="000000"/>
                  </a:solidFill>
                </a:rPr>
                <a:t>독서</a:t>
              </a:r>
              <a:endParaRPr lang="en-US" altLang="ko-KR" sz="12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389480" y="5546837"/>
              <a:ext cx="3916319" cy="74570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ysClr val="windowText" lastClr="000000"/>
                  </a:solidFill>
                </a:rPr>
                <a:t>인간 친구 사귀기</a:t>
              </a:r>
              <a:endParaRPr lang="en-US" altLang="ko-KR" sz="1200" dirty="0">
                <a:solidFill>
                  <a:sysClr val="windowText" lastClr="000000"/>
                </a:solidFill>
              </a:endParaRPr>
            </a:p>
            <a:p>
              <a:endParaRPr lang="en-US" altLang="ko-KR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389481" y="4697166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ysClr val="windowText" lastClr="000000"/>
                  </a:solidFill>
                </a:rPr>
                <a:t>단체 생활 체험 </a:t>
              </a:r>
              <a:endParaRPr lang="en-US" altLang="ko-KR" sz="1200" dirty="0">
                <a:solidFill>
                  <a:sysClr val="windowText" lastClr="000000"/>
                </a:solidFill>
              </a:endParaRPr>
            </a:p>
            <a:p>
              <a:endParaRPr lang="en-US" altLang="ko-KR" sz="12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6637116" y="3245647"/>
              <a:ext cx="352425" cy="352425"/>
              <a:chOff x="7179625" y="2987083"/>
              <a:chExt cx="352425" cy="352425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7179625" y="2987083"/>
                <a:ext cx="352425" cy="352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299" b="97922" l="656" r="98361">
                            <a14:foregroundMark x1="40656" y1="18961" x2="46557" y2="31429"/>
                            <a14:foregroundMark x1="53115" y1="23117" x2="61967" y2="30909"/>
                            <a14:foregroundMark x1="40328" y1="13766" x2="21311" y2="34026"/>
                            <a14:foregroundMark x1="26230" y1="43117" x2="60328" y2="36364"/>
                            <a14:foregroundMark x1="25246" y1="37922" x2="25246" y2="4831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32168" y="3023350"/>
                <a:ext cx="247337" cy="312212"/>
              </a:xfrm>
              <a:prstGeom prst="rect">
                <a:avLst/>
              </a:prstGeom>
            </p:spPr>
          </p:pic>
        </p:grpSp>
        <p:sp>
          <p:nvSpPr>
            <p:cNvPr id="15" name="직사각형 14"/>
            <p:cNvSpPr/>
            <p:nvPr/>
          </p:nvSpPr>
          <p:spPr>
            <a:xfrm>
              <a:off x="4531295" y="4248229"/>
              <a:ext cx="1828800" cy="208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300 B </a:t>
              </a:r>
              <a:r>
                <a:rPr lang="ko-KR" altLang="en-US" sz="1050" dirty="0">
                  <a:solidFill>
                    <a:schemeClr val="tx1"/>
                  </a:solidFill>
                </a:rPr>
                <a:t>필요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7111698" y="4894082"/>
              <a:ext cx="352425" cy="352425"/>
              <a:chOff x="7016259" y="1872234"/>
              <a:chExt cx="352425" cy="352425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632" b="92105" l="1299" r="8831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35893" y="1896447"/>
                <a:ext cx="315672" cy="311572"/>
              </a:xfrm>
              <a:prstGeom prst="rect">
                <a:avLst/>
              </a:prstGeom>
            </p:spPr>
          </p:pic>
          <p:sp>
            <p:nvSpPr>
              <p:cNvPr id="18" name="타원 17"/>
              <p:cNvSpPr/>
              <p:nvPr/>
            </p:nvSpPr>
            <p:spPr>
              <a:xfrm>
                <a:off x="7016259" y="187223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7111698" y="3249708"/>
              <a:ext cx="352425" cy="352425"/>
              <a:chOff x="6296898" y="2401662"/>
              <a:chExt cx="352425" cy="35242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6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846" b="93590" l="4348" r="98551">
                            <a14:foregroundMark x1="50725" y1="23077" x2="66667" y2="3846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16342" y="2420724"/>
                <a:ext cx="282874" cy="319771"/>
              </a:xfrm>
              <a:prstGeom prst="rect">
                <a:avLst/>
              </a:prstGeom>
            </p:spPr>
          </p:pic>
          <p:sp>
            <p:nvSpPr>
              <p:cNvPr id="21" name="타원 20"/>
              <p:cNvSpPr/>
              <p:nvPr/>
            </p:nvSpPr>
            <p:spPr>
              <a:xfrm>
                <a:off x="6296898" y="2401662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6637116" y="4097106"/>
              <a:ext cx="352425" cy="352425"/>
              <a:chOff x="6859680" y="2350600"/>
              <a:chExt cx="352425" cy="352425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8">
                <a:grayscl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1026" y1="67857" x2="47436" y2="69048"/>
                            <a14:foregroundMark x1="41026" y1="82143" x2="53846" y2="82143"/>
                            <a14:foregroundMark x1="39744" y1="84524" x2="52564" y2="8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69033" y="2355363"/>
                <a:ext cx="319771" cy="344369"/>
              </a:xfrm>
              <a:prstGeom prst="rect">
                <a:avLst/>
              </a:prstGeom>
            </p:spPr>
          </p:pic>
          <p:sp>
            <p:nvSpPr>
              <p:cNvPr id="24" name="타원 23"/>
              <p:cNvSpPr/>
              <p:nvPr/>
            </p:nvSpPr>
            <p:spPr>
              <a:xfrm>
                <a:off x="6859680" y="2350600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7111698" y="4097106"/>
              <a:ext cx="352425" cy="370801"/>
              <a:chOff x="6457779" y="2901044"/>
              <a:chExt cx="352425" cy="370801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27" name="타원 26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6637116" y="4906658"/>
              <a:ext cx="352425" cy="352425"/>
              <a:chOff x="7045659" y="2847137"/>
              <a:chExt cx="352425" cy="352425"/>
            </a:xfrm>
          </p:grpSpPr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30" name="타원 29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4531295" y="5129797"/>
              <a:ext cx="1828800" cy="208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500 C </a:t>
              </a:r>
              <a:r>
                <a:rPr lang="ko-KR" altLang="en-US" sz="1050" dirty="0">
                  <a:solidFill>
                    <a:schemeClr val="tx1"/>
                  </a:solidFill>
                </a:rPr>
                <a:t>필요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518839" y="5976303"/>
              <a:ext cx="1828800" cy="208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500 D </a:t>
              </a:r>
              <a:r>
                <a:rPr lang="ko-KR" altLang="en-US" sz="1050" dirty="0">
                  <a:solidFill>
                    <a:schemeClr val="tx1"/>
                  </a:solidFill>
                </a:rPr>
                <a:t>필요</a:t>
              </a:r>
            </a:p>
          </p:txBody>
        </p:sp>
        <p:sp>
          <p:nvSpPr>
            <p:cNvPr id="33" name="아래쪽 화살표 32"/>
            <p:cNvSpPr/>
            <p:nvPr/>
          </p:nvSpPr>
          <p:spPr>
            <a:xfrm rot="10800000">
              <a:off x="7387220" y="3175830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아래쪽 화살표 33"/>
            <p:cNvSpPr/>
            <p:nvPr/>
          </p:nvSpPr>
          <p:spPr>
            <a:xfrm rot="10800000">
              <a:off x="6871269" y="3175830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아래쪽 화살표 34"/>
            <p:cNvSpPr/>
            <p:nvPr/>
          </p:nvSpPr>
          <p:spPr>
            <a:xfrm rot="10800000">
              <a:off x="7387220" y="4009878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아래쪽 화살표 35"/>
            <p:cNvSpPr/>
            <p:nvPr/>
          </p:nvSpPr>
          <p:spPr>
            <a:xfrm rot="10800000">
              <a:off x="6871269" y="4009878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아래쪽 화살표 37"/>
            <p:cNvSpPr/>
            <p:nvPr/>
          </p:nvSpPr>
          <p:spPr>
            <a:xfrm rot="10800000">
              <a:off x="7387220" y="4821950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아래쪽 화살표 39"/>
            <p:cNvSpPr/>
            <p:nvPr/>
          </p:nvSpPr>
          <p:spPr>
            <a:xfrm rot="10800000">
              <a:off x="6871269" y="4821950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7600760" y="4099665"/>
              <a:ext cx="352425" cy="352425"/>
              <a:chOff x="7045659" y="2847137"/>
              <a:chExt cx="352425" cy="352425"/>
            </a:xfrm>
          </p:grpSpPr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43" name="타원 42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아래쪽 화살표 43"/>
            <p:cNvSpPr/>
            <p:nvPr/>
          </p:nvSpPr>
          <p:spPr>
            <a:xfrm>
              <a:off x="7859115" y="4009878"/>
              <a:ext cx="153805" cy="19269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7599949" y="3253817"/>
              <a:ext cx="352425" cy="352425"/>
              <a:chOff x="6859680" y="2350600"/>
              <a:chExt cx="352425" cy="352425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8">
                <a:grayscl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1026" y1="67857" x2="47436" y2="69048"/>
                            <a14:foregroundMark x1="41026" y1="82143" x2="53846" y2="82143"/>
                            <a14:foregroundMark x1="39744" y1="84524" x2="52564" y2="8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69033" y="2355363"/>
                <a:ext cx="319771" cy="344369"/>
              </a:xfrm>
              <a:prstGeom prst="rect">
                <a:avLst/>
              </a:prstGeom>
            </p:spPr>
          </p:pic>
          <p:sp>
            <p:nvSpPr>
              <p:cNvPr id="47" name="타원 46"/>
              <p:cNvSpPr/>
              <p:nvPr/>
            </p:nvSpPr>
            <p:spPr>
              <a:xfrm>
                <a:off x="6859680" y="2350600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아래쪽 화살표 47"/>
            <p:cNvSpPr/>
            <p:nvPr/>
          </p:nvSpPr>
          <p:spPr>
            <a:xfrm>
              <a:off x="7856594" y="3185569"/>
              <a:ext cx="153805" cy="19269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7602430" y="4884616"/>
              <a:ext cx="352425" cy="370801"/>
              <a:chOff x="6457779" y="2901044"/>
              <a:chExt cx="352425" cy="370801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51" name="타원 50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아래쪽 화살표 51"/>
            <p:cNvSpPr/>
            <p:nvPr/>
          </p:nvSpPr>
          <p:spPr>
            <a:xfrm>
              <a:off x="7856594" y="4821949"/>
              <a:ext cx="153805" cy="19269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4224600" y="2848494"/>
              <a:ext cx="340162" cy="34016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1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219399" y="4546745"/>
              <a:ext cx="340162" cy="34016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2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4221963" y="3728156"/>
              <a:ext cx="340162" cy="34016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3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4193354" y="5394530"/>
              <a:ext cx="340162" cy="34016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7111698" y="5756346"/>
              <a:ext cx="352425" cy="352425"/>
              <a:chOff x="7016259" y="1872234"/>
              <a:chExt cx="352425" cy="352425"/>
            </a:xfrm>
          </p:grpSpPr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632" b="92105" l="1299" r="8831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35893" y="1896447"/>
                <a:ext cx="315672" cy="311572"/>
              </a:xfrm>
              <a:prstGeom prst="rect">
                <a:avLst/>
              </a:prstGeom>
            </p:spPr>
          </p:pic>
          <p:sp>
            <p:nvSpPr>
              <p:cNvPr id="59" name="타원 58"/>
              <p:cNvSpPr/>
              <p:nvPr/>
            </p:nvSpPr>
            <p:spPr>
              <a:xfrm>
                <a:off x="7016259" y="187223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6637116" y="5768922"/>
              <a:ext cx="352425" cy="352425"/>
              <a:chOff x="7045659" y="2847137"/>
              <a:chExt cx="352425" cy="352425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62" name="타원 61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아래쪽 화살표 62"/>
            <p:cNvSpPr/>
            <p:nvPr/>
          </p:nvSpPr>
          <p:spPr>
            <a:xfrm rot="10800000">
              <a:off x="7387220" y="5684214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아래쪽 화살표 63"/>
            <p:cNvSpPr/>
            <p:nvPr/>
          </p:nvSpPr>
          <p:spPr>
            <a:xfrm rot="10800000">
              <a:off x="6871269" y="5684214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7602430" y="5746880"/>
              <a:ext cx="352425" cy="370801"/>
              <a:chOff x="6457779" y="2901044"/>
              <a:chExt cx="352425" cy="370801"/>
            </a:xfrm>
          </p:grpSpPr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67" name="타원 66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아래쪽 화살표 67"/>
            <p:cNvSpPr/>
            <p:nvPr/>
          </p:nvSpPr>
          <p:spPr>
            <a:xfrm>
              <a:off x="7856594" y="5684213"/>
              <a:ext cx="153805" cy="19269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3840" y="1025214"/>
            <a:ext cx="3505200" cy="5267325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513840" y="4352493"/>
            <a:ext cx="3505200" cy="1212118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오른쪽 화살표 70"/>
          <p:cNvSpPr/>
          <p:nvPr/>
        </p:nvSpPr>
        <p:spPr>
          <a:xfrm>
            <a:off x="4077432" y="4772936"/>
            <a:ext cx="393399" cy="407918"/>
          </a:xfrm>
          <a:prstGeom prst="rightArrow">
            <a:avLst/>
          </a:prstGeom>
          <a:solidFill>
            <a:srgbClr val="2E75B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512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48;p7"/>
          <p:cNvSpPr txBox="1">
            <a:spLocks/>
          </p:cNvSpPr>
          <p:nvPr/>
        </p:nvSpPr>
        <p:spPr>
          <a:xfrm>
            <a:off x="482600" y="293107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1-2. </a:t>
            </a:r>
            <a:r>
              <a:rPr lang="ko-KR" altLang="en-US" sz="2400" b="1" dirty="0"/>
              <a:t>플레이 화면 </a:t>
            </a:r>
            <a:r>
              <a:rPr lang="en-US" altLang="ko-KR" sz="2400" b="1" dirty="0"/>
              <a:t>&gt; </a:t>
            </a:r>
            <a:r>
              <a:rPr lang="ko-KR" altLang="en-US" sz="2400" b="1" dirty="0"/>
              <a:t>기능 학습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관련 데이터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604575"/>
              </p:ext>
            </p:extLst>
          </p:nvPr>
        </p:nvGraphicFramePr>
        <p:xfrm>
          <a:off x="590550" y="1060450"/>
          <a:ext cx="4737100" cy="2933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LearningInfo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_text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사회 비디오 감상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독서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학교 체험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AND_MAKER_LEARNING_NAME_12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979298"/>
              </p:ext>
            </p:extLst>
          </p:nvPr>
        </p:nvGraphicFramePr>
        <p:xfrm>
          <a:off x="584200" y="4137025"/>
          <a:ext cx="10515600" cy="25224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2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2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2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5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65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65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65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65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01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LearningArgumentInfo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requiremoney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requiretime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mobility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computing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knowledge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commonsesnse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willing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humanity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01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0" marR="8190" marT="81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440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248;p7"/>
          <p:cNvSpPr txBox="1">
            <a:spLocks/>
          </p:cNvSpPr>
          <p:nvPr/>
        </p:nvSpPr>
        <p:spPr>
          <a:xfrm>
            <a:off x="4546236" y="1474207"/>
            <a:ext cx="7388590" cy="50950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씬</a:t>
            </a:r>
            <a:r>
              <a:rPr lang="en-US" altLang="ko-KR" sz="2400" dirty="0"/>
              <a:t>(?)</a:t>
            </a:r>
            <a:r>
              <a:rPr lang="ko-KR" altLang="en-US" sz="2400" dirty="0"/>
              <a:t>은 딱 </a:t>
            </a:r>
            <a:r>
              <a:rPr lang="en-US" altLang="ko-KR" sz="2400" dirty="0"/>
              <a:t>2</a:t>
            </a:r>
            <a:r>
              <a:rPr lang="ko-KR" altLang="en-US" sz="2400" dirty="0"/>
              <a:t>개</a:t>
            </a:r>
            <a:r>
              <a:rPr lang="en-US" altLang="ko-KR" sz="2400" dirty="0"/>
              <a:t> (</a:t>
            </a:r>
            <a:r>
              <a:rPr lang="ko-KR" altLang="en-US" sz="2400" dirty="0"/>
              <a:t>플레이 화면 </a:t>
            </a:r>
            <a:r>
              <a:rPr lang="en-US" altLang="ko-KR" sz="2400" dirty="0"/>
              <a:t>/ </a:t>
            </a:r>
            <a:r>
              <a:rPr lang="ko-KR" altLang="en-US" sz="2400" dirty="0"/>
              <a:t>스토리 출력</a:t>
            </a:r>
            <a:r>
              <a:rPr lang="en-US" altLang="ko-KR" sz="2400" dirty="0"/>
              <a:t>)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 err="1"/>
              <a:t>안드로이드의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능력치를</a:t>
            </a:r>
            <a:r>
              <a:rPr lang="ko-KR" altLang="en-US" sz="2400" dirty="0"/>
              <a:t> 올리고</a:t>
            </a:r>
            <a:r>
              <a:rPr lang="en-US" altLang="ko-KR" sz="2400" dirty="0"/>
              <a:t>,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dirty="0"/>
              <a:t>  </a:t>
            </a:r>
            <a:r>
              <a:rPr lang="ko-KR" altLang="en-US" sz="2400" dirty="0" err="1"/>
              <a:t>능력치</a:t>
            </a:r>
            <a:r>
              <a:rPr lang="ko-KR" altLang="en-US" sz="2400" dirty="0"/>
              <a:t> 조건 달성 시 </a:t>
            </a:r>
            <a:r>
              <a:rPr lang="en-US" altLang="ko-KR" sz="2400" dirty="0"/>
              <a:t>[!] </a:t>
            </a:r>
            <a:r>
              <a:rPr lang="ko-KR" altLang="en-US" sz="2400" dirty="0"/>
              <a:t>를 눌러 스토리를 보거나</a:t>
            </a:r>
            <a:endParaRPr lang="en-US" altLang="ko-KR" sz="2400" dirty="0"/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dirty="0"/>
              <a:t>  </a:t>
            </a:r>
            <a:r>
              <a:rPr lang="ko-KR" altLang="en-US" sz="2400" dirty="0"/>
              <a:t>버전 업을 통해 스토리를 보는 게임이다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무한정 기다리면 이론상 모든 스토리를 볼 수 있지만</a:t>
            </a:r>
            <a:r>
              <a:rPr lang="en-US" altLang="ko-KR" sz="2400" dirty="0"/>
              <a:t>, </a:t>
            </a:r>
            <a:r>
              <a:rPr lang="ko-KR" altLang="en-US" sz="2400" dirty="0"/>
              <a:t>효율이 좋지 않아 쉽지 않다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버전 업 </a:t>
            </a:r>
            <a:r>
              <a:rPr lang="en-US" altLang="ko-KR" sz="2400" dirty="0"/>
              <a:t>(</a:t>
            </a:r>
            <a:r>
              <a:rPr lang="ko-KR" altLang="en-US" sz="2400" dirty="0"/>
              <a:t>초기화</a:t>
            </a:r>
            <a:r>
              <a:rPr lang="en-US" altLang="ko-KR" sz="2400" dirty="0"/>
              <a:t>)</a:t>
            </a:r>
            <a:r>
              <a:rPr lang="ko-KR" altLang="en-US" sz="2400" dirty="0"/>
              <a:t>를 통해 점진적으로 효율을 높여서 모든 </a:t>
            </a:r>
            <a:r>
              <a:rPr lang="ko-KR" altLang="en-US" sz="2400" dirty="0" err="1"/>
              <a:t>능력치를</a:t>
            </a:r>
            <a:r>
              <a:rPr lang="ko-KR" altLang="en-US" sz="2400" dirty="0"/>
              <a:t> 달성하도록 유도한다</a:t>
            </a:r>
            <a:r>
              <a:rPr lang="en-US" altLang="ko-KR" sz="2400" dirty="0"/>
              <a:t>.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dirty="0"/>
              <a:t>  </a:t>
            </a:r>
            <a:r>
              <a:rPr lang="en-US" altLang="ko-KR" sz="2400" b="1" dirty="0">
                <a:solidFill>
                  <a:srgbClr val="FF0000"/>
                </a:solidFill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</a:rPr>
              <a:t>버전 업 시 어떤 것의 효율을 올려줄 지 </a:t>
            </a:r>
            <a:br>
              <a:rPr lang="en-US" altLang="ko-KR" sz="2400" b="1" dirty="0">
                <a:solidFill>
                  <a:srgbClr val="FF0000"/>
                </a:solidFill>
              </a:rPr>
            </a:br>
            <a:r>
              <a:rPr lang="en-US" altLang="ko-KR" sz="2400" b="1" dirty="0">
                <a:solidFill>
                  <a:srgbClr val="FF0000"/>
                </a:solidFill>
              </a:rPr>
              <a:t>   </a:t>
            </a:r>
            <a:r>
              <a:rPr lang="ko-KR" altLang="en-US" sz="2400" b="1" dirty="0">
                <a:solidFill>
                  <a:srgbClr val="FF0000"/>
                </a:solidFill>
              </a:rPr>
              <a:t>상세 기획 필요</a:t>
            </a:r>
            <a:r>
              <a:rPr lang="en-US" altLang="ko-KR" sz="2400" b="1" dirty="0">
                <a:solidFill>
                  <a:srgbClr val="FF0000"/>
                </a:solidFill>
              </a:rPr>
              <a:t>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39" name="Google Shape;248;p7"/>
          <p:cNvSpPr txBox="1">
            <a:spLocks/>
          </p:cNvSpPr>
          <p:nvPr/>
        </p:nvSpPr>
        <p:spPr>
          <a:xfrm>
            <a:off x="482600" y="293107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1-3. </a:t>
            </a:r>
            <a:r>
              <a:rPr lang="ko-KR" altLang="en-US" sz="2400" b="1" dirty="0"/>
              <a:t>플레이 화면 </a:t>
            </a:r>
            <a:r>
              <a:rPr lang="en-US" altLang="ko-KR" sz="2400" b="1" dirty="0"/>
              <a:t>&gt; </a:t>
            </a:r>
            <a:r>
              <a:rPr lang="ko-KR" altLang="en-US" sz="2400" b="1" dirty="0"/>
              <a:t>버전 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11237"/>
            <a:ext cx="35052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0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248;p7"/>
          <p:cNvSpPr txBox="1">
            <a:spLocks/>
          </p:cNvSpPr>
          <p:nvPr/>
        </p:nvSpPr>
        <p:spPr>
          <a:xfrm>
            <a:off x="4546236" y="1474207"/>
            <a:ext cx="7388590" cy="50950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플레이 화면에서 </a:t>
            </a:r>
            <a:r>
              <a:rPr lang="en-US" altLang="ko-KR" sz="2400" dirty="0"/>
              <a:t>[!] </a:t>
            </a:r>
            <a:r>
              <a:rPr lang="ko-KR" altLang="en-US" sz="2400" dirty="0"/>
              <a:t>를 누르거나</a:t>
            </a:r>
            <a:r>
              <a:rPr lang="en-US" altLang="ko-KR" sz="2400" dirty="0"/>
              <a:t>, </a:t>
            </a:r>
            <a:r>
              <a:rPr lang="ko-KR" altLang="en-US" sz="2400" dirty="0"/>
              <a:t>버전 업을 통해 확인 가능한 스토리가 있을 때 스토리 출력하는 곳이다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기본적으로 </a:t>
            </a:r>
            <a:r>
              <a:rPr lang="en-US" altLang="ko-KR" sz="2400" dirty="0"/>
              <a:t>VNL </a:t>
            </a:r>
            <a:r>
              <a:rPr lang="ko-KR" altLang="en-US" sz="2400" dirty="0"/>
              <a:t>스타일로 문체를 잡아서 </a:t>
            </a:r>
            <a:r>
              <a:rPr lang="en-US" altLang="ko-KR" sz="2400" dirty="0"/>
              <a:t>1</a:t>
            </a:r>
            <a:r>
              <a:rPr lang="ko-KR" altLang="en-US" sz="2400" dirty="0"/>
              <a:t>인칭 시점으로 스토리에 이입할 수 있게 돕는다</a:t>
            </a:r>
            <a:r>
              <a:rPr lang="en-US" altLang="ko-KR" sz="2400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b="1" dirty="0">
                <a:solidFill>
                  <a:srgbClr val="FF0000"/>
                </a:solidFill>
              </a:rPr>
              <a:t>클릭하면 한 문장씩 끊어서 노출되고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다음 페이지로 넘어가는 명령어도 필요할 듯하다</a:t>
            </a:r>
            <a:r>
              <a:rPr lang="en-US" altLang="ko-KR" sz="2400" b="1" dirty="0">
                <a:solidFill>
                  <a:srgbClr val="FF0000"/>
                </a:solidFill>
              </a:rPr>
              <a:t>. (</a:t>
            </a:r>
            <a:r>
              <a:rPr lang="ko-KR" altLang="en-US" sz="2400" b="1" dirty="0">
                <a:solidFill>
                  <a:srgbClr val="FF0000"/>
                </a:solidFill>
              </a:rPr>
              <a:t>기획 필요</a:t>
            </a:r>
            <a:r>
              <a:rPr lang="en-US" altLang="ko-KR" sz="2400" b="1" dirty="0">
                <a:solidFill>
                  <a:srgbClr val="FF0000"/>
                </a:solidFill>
              </a:rPr>
              <a:t>)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n-US" altLang="ko-KR" sz="2400" dirty="0"/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ko-KR" altLang="en-US" sz="2400" dirty="0"/>
              <a:t>캐릭터 이미지나 백그라운드 이미지가 필요한 경우는 비용이 발생하는 것이므로 숙고하여 결정한다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39" name="Google Shape;248;p7"/>
          <p:cNvSpPr txBox="1">
            <a:spLocks/>
          </p:cNvSpPr>
          <p:nvPr/>
        </p:nvSpPr>
        <p:spPr>
          <a:xfrm>
            <a:off x="482600" y="293107"/>
            <a:ext cx="7823200" cy="5704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2400" b="1" dirty="0"/>
              <a:t>2. </a:t>
            </a:r>
            <a:r>
              <a:rPr lang="ko-KR" altLang="en-US" sz="2400" b="1" dirty="0"/>
              <a:t>스토리 화면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092200"/>
            <a:ext cx="3505200" cy="52673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2950" y="2294701"/>
            <a:ext cx="2832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ko-KR" altLang="en-US" sz="1200" dirty="0">
                <a:solidFill>
                  <a:schemeClr val="bg1"/>
                </a:solidFill>
              </a:rPr>
              <a:t>긴 전쟁이 끝났다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>
              <a:buClr>
                <a:schemeClr val="dk1"/>
              </a:buClr>
              <a:buSzPts val="1800"/>
            </a:pP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우리는 평화를 되찾았다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>
              <a:buClr>
                <a:schemeClr val="dk1"/>
              </a:buClr>
              <a:buSzPts val="1800"/>
            </a:pP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buClr>
                <a:schemeClr val="dk1"/>
              </a:buClr>
              <a:buSzPts val="1800"/>
            </a:pPr>
            <a:r>
              <a:rPr lang="ko-KR" altLang="en-US" sz="1200" dirty="0">
                <a:solidFill>
                  <a:schemeClr val="bg1"/>
                </a:solidFill>
              </a:rPr>
              <a:t>남겨진 과제는 전쟁의 상흔을 지우고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</a:p>
          <a:p>
            <a:pPr algn="ctr">
              <a:buClr>
                <a:schemeClr val="dk1"/>
              </a:buClr>
              <a:buSzPts val="1800"/>
            </a:pPr>
            <a:r>
              <a:rPr lang="ko-KR" altLang="en-US" sz="1200" dirty="0">
                <a:solidFill>
                  <a:schemeClr val="bg1"/>
                </a:solidFill>
              </a:rPr>
              <a:t>새 시대에 새로운 가치를 불어넣는 것이었다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>
              <a:buClr>
                <a:schemeClr val="dk1"/>
              </a:buClr>
              <a:buSzPts val="1800"/>
            </a:pP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buClr>
                <a:schemeClr val="dk1"/>
              </a:buClr>
              <a:buSzPts val="1800"/>
            </a:pPr>
            <a:r>
              <a:rPr lang="ko-KR" altLang="en-US" sz="1200" dirty="0">
                <a:solidFill>
                  <a:schemeClr val="bg1"/>
                </a:solidFill>
              </a:rPr>
              <a:t>우리가 망가뜨린 세계를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buClr>
                <a:schemeClr val="dk1"/>
              </a:buClr>
              <a:buSzPts val="1800"/>
            </a:pPr>
            <a:r>
              <a:rPr lang="ko-KR" altLang="en-US" sz="1200" dirty="0">
                <a:solidFill>
                  <a:schemeClr val="bg1"/>
                </a:solidFill>
              </a:rPr>
              <a:t>우리의 손으로 다시 재건할 수 있을까</a:t>
            </a:r>
            <a:r>
              <a:rPr lang="en-US" altLang="ko-KR" sz="1200" dirty="0">
                <a:solidFill>
                  <a:schemeClr val="bg1"/>
                </a:solidFill>
              </a:rPr>
              <a:t>?</a:t>
            </a:r>
          </a:p>
          <a:p>
            <a:pPr algn="ctr">
              <a:buClr>
                <a:schemeClr val="dk1"/>
              </a:buClr>
              <a:buSzPts val="1800"/>
            </a:pP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buClr>
                <a:schemeClr val="dk1"/>
              </a:buClr>
              <a:buSzPts val="1800"/>
            </a:pPr>
            <a:r>
              <a:rPr lang="ko-KR" altLang="en-US" sz="1200" dirty="0">
                <a:solidFill>
                  <a:schemeClr val="bg1"/>
                </a:solidFill>
              </a:rPr>
              <a:t>그런 고민에 빠져있던 와중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</a:p>
          <a:p>
            <a:pPr algn="ctr">
              <a:buClr>
                <a:schemeClr val="dk1"/>
              </a:buClr>
              <a:buSzPts val="1800"/>
            </a:pPr>
            <a:r>
              <a:rPr lang="ko-KR" altLang="en-US" sz="1200" dirty="0">
                <a:solidFill>
                  <a:schemeClr val="bg1"/>
                </a:solidFill>
              </a:rPr>
              <a:t>나는 </a:t>
            </a:r>
            <a:r>
              <a:rPr lang="en-US" altLang="ko-KR" sz="1200" dirty="0">
                <a:solidFill>
                  <a:schemeClr val="bg1"/>
                </a:solidFill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</a:rPr>
              <a:t>테스타먼트</a:t>
            </a:r>
            <a:r>
              <a:rPr lang="en-US" altLang="ko-KR" sz="1200" dirty="0">
                <a:solidFill>
                  <a:schemeClr val="bg1"/>
                </a:solidFill>
              </a:rPr>
              <a:t>]</a:t>
            </a:r>
            <a:r>
              <a:rPr lang="ko-KR" altLang="en-US" sz="1200" dirty="0">
                <a:solidFill>
                  <a:schemeClr val="bg1"/>
                </a:solidFill>
              </a:rPr>
              <a:t>라는 기업으로부터 새로운 제안을 받았다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ctr">
              <a:buClr>
                <a:schemeClr val="dk1"/>
              </a:buClr>
              <a:buSzPts val="1800"/>
            </a:pP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buClr>
                <a:schemeClr val="dk1"/>
              </a:buClr>
              <a:buSzPts val="1800"/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4134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6764" y="133420"/>
            <a:ext cx="4368800" cy="65649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6764" y="2278744"/>
            <a:ext cx="4368800" cy="3522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376964" y="2354944"/>
            <a:ext cx="144255" cy="9715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55101" y="3347666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55100" y="4226089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55099" y="5125646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64993" y="1424113"/>
            <a:ext cx="495300" cy="802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캐릭터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24168" y="758997"/>
            <a:ext cx="1553422" cy="878423"/>
          </a:xfrm>
          <a:prstGeom prst="wedgeRoundRectCallout">
            <a:avLst>
              <a:gd name="adj1" fmla="val 58161"/>
              <a:gd name="adj2" fmla="val 3365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</a:rPr>
              <a:t>!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55130" y="3402691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55130" y="4272362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255129" y="5175645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55102" y="2469243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br>
              <a:rPr lang="en-US" altLang="ko-KR" sz="300" dirty="0">
                <a:solidFill>
                  <a:sysClr val="windowText" lastClr="000000"/>
                </a:solidFill>
              </a:rPr>
            </a:br>
            <a:r>
              <a:rPr lang="ko-KR" altLang="en-US" sz="1200" dirty="0">
                <a:solidFill>
                  <a:sysClr val="windowText" lastClr="000000"/>
                </a:solidFill>
              </a:rPr>
              <a:t>   도시 환경 미화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LV 32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7178" y="2887017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255130" y="2515843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레벨 업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332B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0035" y="2867667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321 A </a:t>
            </a:r>
            <a:r>
              <a:rPr lang="ko-KR" altLang="en-US" sz="1050" dirty="0">
                <a:solidFill>
                  <a:schemeClr val="tx1"/>
                </a:solidFill>
              </a:rPr>
              <a:t>획득까지 </a:t>
            </a:r>
            <a:r>
              <a:rPr lang="en-US" altLang="ko-KR" sz="1050" dirty="0">
                <a:solidFill>
                  <a:schemeClr val="tx1"/>
                </a:solidFill>
              </a:rPr>
              <a:t>00:00:30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55099" y="3344769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br>
              <a:rPr lang="en-US" altLang="ko-KR" sz="300" dirty="0">
                <a:solidFill>
                  <a:sysClr val="windowText" lastClr="000000"/>
                </a:solidFill>
              </a:rPr>
            </a:br>
            <a:r>
              <a:rPr lang="ko-KR" altLang="en-US" sz="1200" dirty="0">
                <a:solidFill>
                  <a:sysClr val="windowText" lastClr="000000"/>
                </a:solidFill>
              </a:rPr>
              <a:t>   출장 설거지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LV 12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87175" y="3762543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255127" y="3391369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레벨 업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332B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80032" y="3743193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321 A </a:t>
            </a:r>
            <a:r>
              <a:rPr lang="ko-KR" altLang="en-US" sz="1050" dirty="0">
                <a:solidFill>
                  <a:schemeClr val="tx1"/>
                </a:solidFill>
              </a:rPr>
              <a:t>획득까지 </a:t>
            </a:r>
            <a:r>
              <a:rPr lang="en-US" altLang="ko-KR" sz="1050" dirty="0">
                <a:solidFill>
                  <a:schemeClr val="tx1"/>
                </a:solidFill>
              </a:rPr>
              <a:t>00:03:30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55099" y="4220295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br>
              <a:rPr lang="en-US" altLang="ko-KR" sz="300" dirty="0">
                <a:solidFill>
                  <a:sysClr val="windowText" lastClr="000000"/>
                </a:solidFill>
              </a:rPr>
            </a:br>
            <a:r>
              <a:rPr lang="ko-KR" altLang="en-US" sz="1200" dirty="0">
                <a:solidFill>
                  <a:sysClr val="windowText" lastClr="000000"/>
                </a:solidFill>
              </a:rPr>
              <a:t>   야간 경비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LV 1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87175" y="4638069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255127" y="4266895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레벨 업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12C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80032" y="4618719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321 A </a:t>
            </a:r>
            <a:r>
              <a:rPr lang="ko-KR" altLang="en-US" sz="1050" dirty="0">
                <a:solidFill>
                  <a:schemeClr val="tx1"/>
                </a:solidFill>
              </a:rPr>
              <a:t>획득까지 </a:t>
            </a:r>
            <a:r>
              <a:rPr lang="en-US" altLang="ko-KR" sz="1050" dirty="0">
                <a:solidFill>
                  <a:schemeClr val="tx1"/>
                </a:solidFill>
              </a:rPr>
              <a:t>00:10:30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55099" y="5105902"/>
            <a:ext cx="3837517" cy="7429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br>
              <a:rPr lang="en-US" altLang="ko-KR" sz="300" dirty="0">
                <a:solidFill>
                  <a:sysClr val="windowText" lastClr="000000"/>
                </a:solidFill>
              </a:rPr>
            </a:br>
            <a:r>
              <a:rPr lang="ko-KR" altLang="en-US" sz="1200" dirty="0">
                <a:solidFill>
                  <a:sysClr val="windowText" lastClr="000000"/>
                </a:solidFill>
              </a:rPr>
              <a:t>   책 읽어주기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255127" y="5152502"/>
            <a:ext cx="973667" cy="6429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ysClr val="windowText" lastClr="000000"/>
                </a:solidFill>
              </a:rPr>
              <a:t>잠금해제</a:t>
            </a:r>
            <a:endParaRPr lang="en-US" altLang="ko-KR" sz="11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323G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36764" y="5800861"/>
            <a:ext cx="4368800" cy="897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31496" y="5936343"/>
            <a:ext cx="1049867" cy="6265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사회 공헌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849442" y="5936340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기능 학습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67387" y="5936336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버전 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0032" y="5444323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비활성화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3668589" y="293296"/>
            <a:ext cx="707127" cy="2751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OPTION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97376" y="277623"/>
            <a:ext cx="392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Money 2321B         </a:t>
            </a:r>
            <a:r>
              <a:rPr lang="en-US" altLang="ko-KR" sz="1400" dirty="0" err="1"/>
              <a:t>EnergyCore</a:t>
            </a:r>
            <a:r>
              <a:rPr lang="en-US" altLang="ko-KR" sz="1400" dirty="0"/>
              <a:t> 231</a:t>
            </a:r>
            <a:endParaRPr lang="ko-KR" altLang="en-US" sz="1400" dirty="0"/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7715" y="236396"/>
            <a:ext cx="4715124" cy="630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223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2"/>
          <a:srcRect l="4912"/>
          <a:stretch/>
        </p:blipFill>
        <p:spPr>
          <a:xfrm>
            <a:off x="5156200" y="236123"/>
            <a:ext cx="1304218" cy="2000250"/>
          </a:xfrm>
          <a:prstGeom prst="rect">
            <a:avLst/>
          </a:prstGeom>
        </p:spPr>
      </p:pic>
      <p:sp>
        <p:nvSpPr>
          <p:cNvPr id="134" name="직사각형 133"/>
          <p:cNvSpPr/>
          <p:nvPr/>
        </p:nvSpPr>
        <p:spPr>
          <a:xfrm>
            <a:off x="163389" y="146120"/>
            <a:ext cx="4368800" cy="65649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163389" y="2291444"/>
            <a:ext cx="4368800" cy="3522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4303589" y="2367644"/>
            <a:ext cx="144255" cy="9715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3668589" y="293296"/>
            <a:ext cx="707127" cy="2751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OPTION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091618" y="1436813"/>
            <a:ext cx="495300" cy="802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캐릭터</a:t>
            </a:r>
          </a:p>
        </p:txBody>
      </p:sp>
      <p:sp>
        <p:nvSpPr>
          <p:cNvPr id="140" name="모서리가 둥근 사각형 설명선 139"/>
          <p:cNvSpPr/>
          <p:nvPr/>
        </p:nvSpPr>
        <p:spPr>
          <a:xfrm>
            <a:off x="350793" y="771697"/>
            <a:ext cx="1553422" cy="878423"/>
          </a:xfrm>
          <a:prstGeom prst="wedgeRoundRectCallout">
            <a:avLst>
              <a:gd name="adj1" fmla="val 58161"/>
              <a:gd name="adj2" fmla="val 336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ysClr val="windowText" lastClr="000000"/>
                </a:solidFill>
              </a:rPr>
              <a:t>!</a:t>
            </a:r>
            <a:endParaRPr lang="ko-KR" alt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84774" y="2489199"/>
            <a:ext cx="1619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스테이터스</a:t>
            </a:r>
            <a:endParaRPr lang="ko-KR" altLang="en-US" sz="16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97376" y="2821519"/>
            <a:ext cx="940567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20"/>
              </a:lnSpc>
            </a:pPr>
            <a:r>
              <a:rPr lang="ko-KR" altLang="en-US" sz="1100" dirty="0"/>
              <a:t>기동력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r>
              <a:rPr lang="ko-KR" altLang="en-US" sz="1100" dirty="0"/>
              <a:t>연산능력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r>
              <a:rPr lang="ko-KR" altLang="en-US" sz="1100" dirty="0"/>
              <a:t>지식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r>
              <a:rPr lang="ko-KR" altLang="en-US" sz="1100" dirty="0"/>
              <a:t>상식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r>
              <a:rPr lang="ko-KR" altLang="en-US" sz="1100" dirty="0"/>
              <a:t>의지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r>
              <a:rPr lang="ko-KR" altLang="en-US" sz="1100" dirty="0"/>
              <a:t>인간성</a:t>
            </a:r>
            <a:endParaRPr lang="en-US" altLang="ko-KR" sz="1100" dirty="0"/>
          </a:p>
          <a:p>
            <a:pPr>
              <a:lnSpc>
                <a:spcPts val="1520"/>
              </a:lnSpc>
            </a:pPr>
            <a:endParaRPr lang="ko-KR" altLang="en-US" sz="1100" dirty="0"/>
          </a:p>
        </p:txBody>
      </p:sp>
      <p:sp>
        <p:nvSpPr>
          <p:cNvPr id="144" name="TextBox 143"/>
          <p:cNvSpPr txBox="1"/>
          <p:nvPr/>
        </p:nvSpPr>
        <p:spPr>
          <a:xfrm>
            <a:off x="284774" y="4047019"/>
            <a:ext cx="1619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학습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941010" y="2821519"/>
            <a:ext cx="940567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r>
              <a:rPr lang="en-US" altLang="ko-KR" sz="1100" dirty="0"/>
              <a:t>100</a:t>
            </a:r>
          </a:p>
          <a:p>
            <a:pPr>
              <a:lnSpc>
                <a:spcPts val="1520"/>
              </a:lnSpc>
            </a:pPr>
            <a:endParaRPr lang="ko-KR" altLang="en-US" sz="1100" dirty="0"/>
          </a:p>
        </p:txBody>
      </p:sp>
      <p:sp>
        <p:nvSpPr>
          <p:cNvPr id="151" name="직사각형 150"/>
          <p:cNvSpPr/>
          <p:nvPr/>
        </p:nvSpPr>
        <p:spPr>
          <a:xfrm>
            <a:off x="1551075" y="2890882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543931" y="2878267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1551075" y="3273930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1543931" y="3261315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1551075" y="3082406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/>
          <p:cNvSpPr/>
          <p:nvPr/>
        </p:nvSpPr>
        <p:spPr>
          <a:xfrm>
            <a:off x="1543931" y="3069791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551075" y="3465454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/>
          <p:cNvSpPr/>
          <p:nvPr/>
        </p:nvSpPr>
        <p:spPr>
          <a:xfrm>
            <a:off x="1543931" y="3452839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1551075" y="3656978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1543931" y="3644363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1551075" y="3848503"/>
            <a:ext cx="516179" cy="132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/>
          <p:cNvSpPr/>
          <p:nvPr/>
        </p:nvSpPr>
        <p:spPr>
          <a:xfrm>
            <a:off x="1543931" y="3835888"/>
            <a:ext cx="2440695" cy="14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297376" y="277623"/>
            <a:ext cx="392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Money 2321B         </a:t>
            </a:r>
            <a:r>
              <a:rPr lang="en-US" altLang="ko-KR" sz="1400" dirty="0" err="1"/>
              <a:t>EnergyCore</a:t>
            </a:r>
            <a:r>
              <a:rPr lang="en-US" altLang="ko-KR" sz="1400" dirty="0"/>
              <a:t> 231</a:t>
            </a:r>
            <a:endParaRPr lang="ko-KR" altLang="en-US" sz="1400" dirty="0"/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4897393" y="4442643"/>
            <a:ext cx="2773407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에너지 코어를 사용해서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즉시 완료하시겠습니까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?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903402" y="293296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인간 사회 비디오 감상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045216" y="739388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038073" y="720038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00:30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903402" y="1144387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독서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903401" y="2844464"/>
            <a:ext cx="3916319" cy="74570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인간형 독서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7903402" y="1994793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단체 생활 체험 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151037" y="543274"/>
            <a:ext cx="352425" cy="352425"/>
            <a:chOff x="7179625" y="2987083"/>
            <a:chExt cx="352425" cy="352425"/>
          </a:xfrm>
        </p:grpSpPr>
        <p:sp>
          <p:nvSpPr>
            <p:cNvPr id="5" name="타원 4"/>
            <p:cNvSpPr/>
            <p:nvPr/>
          </p:nvSpPr>
          <p:spPr>
            <a:xfrm>
              <a:off x="7179625" y="2987083"/>
              <a:ext cx="352425" cy="352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99" b="97922" l="656" r="98361">
                          <a14:foregroundMark x1="40656" y1="18961" x2="46557" y2="31429"/>
                          <a14:foregroundMark x1="53115" y1="23117" x2="61967" y2="30909"/>
                          <a14:foregroundMark x1="40328" y1="13766" x2="21311" y2="34026"/>
                          <a14:foregroundMark x1="26230" y1="43117" x2="60328" y2="36364"/>
                          <a14:foregroundMark x1="25246" y1="37922" x2="25246" y2="483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2168" y="3023350"/>
              <a:ext cx="247337" cy="312212"/>
            </a:xfrm>
            <a:prstGeom prst="rect">
              <a:avLst/>
            </a:prstGeom>
          </p:spPr>
        </p:pic>
      </p:grpSp>
      <p:sp>
        <p:nvSpPr>
          <p:cNvPr id="50" name="직사각형 49"/>
          <p:cNvSpPr/>
          <p:nvPr/>
        </p:nvSpPr>
        <p:spPr>
          <a:xfrm>
            <a:off x="8045216" y="1545856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300 B </a:t>
            </a:r>
            <a:r>
              <a:rPr lang="ko-KR" altLang="en-US" sz="1050" dirty="0">
                <a:solidFill>
                  <a:schemeClr val="tx1"/>
                </a:solidFill>
              </a:rPr>
              <a:t>필요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0625619" y="2191709"/>
            <a:ext cx="352425" cy="352425"/>
            <a:chOff x="7016259" y="1872234"/>
            <a:chExt cx="352425" cy="35242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32" b="92105" l="1299" r="8831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35893" y="1896447"/>
              <a:ext cx="315672" cy="311572"/>
            </a:xfrm>
            <a:prstGeom prst="rect">
              <a:avLst/>
            </a:prstGeom>
          </p:spPr>
        </p:pic>
        <p:sp>
          <p:nvSpPr>
            <p:cNvPr id="58" name="타원 57"/>
            <p:cNvSpPr/>
            <p:nvPr/>
          </p:nvSpPr>
          <p:spPr>
            <a:xfrm>
              <a:off x="7016259" y="187223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625619" y="547335"/>
            <a:ext cx="352425" cy="352425"/>
            <a:chOff x="6296898" y="2401662"/>
            <a:chExt cx="352425" cy="35242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846" b="93590" l="4348" r="98551">
                          <a14:foregroundMark x1="50725" y1="23077" x2="66667" y2="384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16342" y="2420724"/>
              <a:ext cx="282874" cy="319771"/>
            </a:xfrm>
            <a:prstGeom prst="rect">
              <a:avLst/>
            </a:prstGeom>
          </p:spPr>
        </p:pic>
        <p:sp>
          <p:nvSpPr>
            <p:cNvPr id="59" name="타원 58"/>
            <p:cNvSpPr/>
            <p:nvPr/>
          </p:nvSpPr>
          <p:spPr>
            <a:xfrm>
              <a:off x="6296898" y="2401662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0151037" y="1394733"/>
            <a:ext cx="352425" cy="352425"/>
            <a:chOff x="6859680" y="2350600"/>
            <a:chExt cx="352425" cy="3524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60" name="타원 59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625619" y="1394733"/>
            <a:ext cx="352425" cy="370801"/>
            <a:chOff x="6457779" y="2901044"/>
            <a:chExt cx="352425" cy="37080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61" name="타원 60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151037" y="2204285"/>
            <a:ext cx="352425" cy="352425"/>
            <a:chOff x="7045659" y="2847137"/>
            <a:chExt cx="352425" cy="35242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62" name="타원 61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8045216" y="2427424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500 C </a:t>
            </a:r>
            <a:r>
              <a:rPr lang="ko-KR" altLang="en-US" sz="1050" dirty="0">
                <a:solidFill>
                  <a:schemeClr val="tx1"/>
                </a:solidFill>
              </a:rPr>
              <a:t>필요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032760" y="3273930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500 D </a:t>
            </a:r>
            <a:r>
              <a:rPr lang="ko-KR" altLang="en-US" sz="1050" dirty="0">
                <a:solidFill>
                  <a:schemeClr val="tx1"/>
                </a:solidFill>
              </a:rPr>
              <a:t>필요</a:t>
            </a:r>
          </a:p>
        </p:txBody>
      </p:sp>
      <p:sp>
        <p:nvSpPr>
          <p:cNvPr id="18" name="아래쪽 화살표 17"/>
          <p:cNvSpPr/>
          <p:nvPr/>
        </p:nvSpPr>
        <p:spPr>
          <a:xfrm rot="10800000">
            <a:off x="10901141" y="47345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아래쪽 화살표 70"/>
          <p:cNvSpPr/>
          <p:nvPr/>
        </p:nvSpPr>
        <p:spPr>
          <a:xfrm rot="10800000">
            <a:off x="10385190" y="47345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아래쪽 화살표 71"/>
          <p:cNvSpPr/>
          <p:nvPr/>
        </p:nvSpPr>
        <p:spPr>
          <a:xfrm rot="10800000">
            <a:off x="10901141" y="1307505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아래쪽 화살표 72"/>
          <p:cNvSpPr/>
          <p:nvPr/>
        </p:nvSpPr>
        <p:spPr>
          <a:xfrm rot="10800000">
            <a:off x="10385190" y="1307505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아래쪽 화살표 73"/>
          <p:cNvSpPr/>
          <p:nvPr/>
        </p:nvSpPr>
        <p:spPr>
          <a:xfrm rot="10800000">
            <a:off x="10901141" y="211957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아래쪽 화살표 74"/>
          <p:cNvSpPr/>
          <p:nvPr/>
        </p:nvSpPr>
        <p:spPr>
          <a:xfrm rot="10800000">
            <a:off x="10385190" y="2119577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/>
          <p:cNvGrpSpPr/>
          <p:nvPr/>
        </p:nvGrpSpPr>
        <p:grpSpPr>
          <a:xfrm>
            <a:off x="11114681" y="1397292"/>
            <a:ext cx="352425" cy="352425"/>
            <a:chOff x="7045659" y="2847137"/>
            <a:chExt cx="352425" cy="352425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78" name="타원 77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아래쪽 화살표 78"/>
          <p:cNvSpPr/>
          <p:nvPr/>
        </p:nvSpPr>
        <p:spPr>
          <a:xfrm>
            <a:off x="11373036" y="1307505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/>
          <p:cNvGrpSpPr/>
          <p:nvPr/>
        </p:nvGrpSpPr>
        <p:grpSpPr>
          <a:xfrm>
            <a:off x="11113870" y="551444"/>
            <a:ext cx="352425" cy="352425"/>
            <a:chOff x="6859680" y="2350600"/>
            <a:chExt cx="352425" cy="352425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85" name="타원 84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1" name="아래쪽 화살표 80"/>
          <p:cNvSpPr/>
          <p:nvPr/>
        </p:nvSpPr>
        <p:spPr>
          <a:xfrm>
            <a:off x="11370515" y="483196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11116351" y="2182243"/>
            <a:ext cx="352425" cy="370801"/>
            <a:chOff x="6457779" y="2901044"/>
            <a:chExt cx="352425" cy="370801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88" name="타원 87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아래쪽 화살표 81"/>
          <p:cNvSpPr/>
          <p:nvPr/>
        </p:nvSpPr>
        <p:spPr>
          <a:xfrm>
            <a:off x="11370515" y="2119576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03401" y="3986533"/>
            <a:ext cx="3857625" cy="177165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7738521" y="146121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7733320" y="1844372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2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7735884" y="1025783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7707275" y="2692157"/>
            <a:ext cx="340162" cy="34016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10625619" y="3053973"/>
            <a:ext cx="352425" cy="352425"/>
            <a:chOff x="7016259" y="1872234"/>
            <a:chExt cx="352425" cy="352425"/>
          </a:xfrm>
        </p:grpSpPr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32" b="92105" l="1299" r="8831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35893" y="1896447"/>
              <a:ext cx="315672" cy="311572"/>
            </a:xfrm>
            <a:prstGeom prst="rect">
              <a:avLst/>
            </a:prstGeom>
          </p:spPr>
        </p:pic>
        <p:sp>
          <p:nvSpPr>
            <p:cNvPr id="95" name="타원 94"/>
            <p:cNvSpPr/>
            <p:nvPr/>
          </p:nvSpPr>
          <p:spPr>
            <a:xfrm>
              <a:off x="7016259" y="187223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151037" y="3066549"/>
            <a:ext cx="352425" cy="352425"/>
            <a:chOff x="7045659" y="2847137"/>
            <a:chExt cx="352425" cy="352425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98" name="타원 97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9" name="아래쪽 화살표 98"/>
          <p:cNvSpPr/>
          <p:nvPr/>
        </p:nvSpPr>
        <p:spPr>
          <a:xfrm rot="10800000">
            <a:off x="10901141" y="298184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아래쪽 화살표 99"/>
          <p:cNvSpPr/>
          <p:nvPr/>
        </p:nvSpPr>
        <p:spPr>
          <a:xfrm rot="10800000">
            <a:off x="10385190" y="298184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" name="그룹 100"/>
          <p:cNvGrpSpPr/>
          <p:nvPr/>
        </p:nvGrpSpPr>
        <p:grpSpPr>
          <a:xfrm>
            <a:off x="11116351" y="3044507"/>
            <a:ext cx="352425" cy="370801"/>
            <a:chOff x="6457779" y="2901044"/>
            <a:chExt cx="352425" cy="370801"/>
          </a:xfrm>
        </p:grpSpPr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103" name="타원 102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아래쪽 화살표 103"/>
          <p:cNvSpPr/>
          <p:nvPr/>
        </p:nvSpPr>
        <p:spPr>
          <a:xfrm>
            <a:off x="11370515" y="2981840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59397" y="4513490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인간 사회 비디오 감상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01211" y="4959582"/>
            <a:ext cx="1520031" cy="184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594068" y="4940232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00:30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459397" y="5364581"/>
            <a:ext cx="3916319" cy="7457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독서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2707032" y="4763468"/>
            <a:ext cx="352425" cy="352425"/>
            <a:chOff x="7179625" y="2987083"/>
            <a:chExt cx="352425" cy="352425"/>
          </a:xfrm>
        </p:grpSpPr>
        <p:sp>
          <p:nvSpPr>
            <p:cNvPr id="110" name="타원 109"/>
            <p:cNvSpPr/>
            <p:nvPr/>
          </p:nvSpPr>
          <p:spPr>
            <a:xfrm>
              <a:off x="7179625" y="2987083"/>
              <a:ext cx="352425" cy="352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99" b="97922" l="656" r="98361">
                          <a14:foregroundMark x1="40656" y1="18961" x2="46557" y2="31429"/>
                          <a14:foregroundMark x1="53115" y1="23117" x2="61967" y2="30909"/>
                          <a14:foregroundMark x1="40328" y1="13766" x2="21311" y2="34026"/>
                          <a14:foregroundMark x1="26230" y1="43117" x2="60328" y2="36364"/>
                          <a14:foregroundMark x1="25246" y1="37922" x2="25246" y2="483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2168" y="3023350"/>
              <a:ext cx="247337" cy="312212"/>
            </a:xfrm>
            <a:prstGeom prst="rect">
              <a:avLst/>
            </a:prstGeom>
          </p:spPr>
        </p:pic>
      </p:grpSp>
      <p:sp>
        <p:nvSpPr>
          <p:cNvPr id="112" name="직사각형 111"/>
          <p:cNvSpPr/>
          <p:nvPr/>
        </p:nvSpPr>
        <p:spPr>
          <a:xfrm>
            <a:off x="601211" y="5766050"/>
            <a:ext cx="1828800" cy="208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300 B </a:t>
            </a:r>
            <a:r>
              <a:rPr lang="ko-KR" altLang="en-US" sz="1050" dirty="0">
                <a:solidFill>
                  <a:schemeClr val="tx1"/>
                </a:solidFill>
              </a:rPr>
              <a:t>필요</a:t>
            </a:r>
          </a:p>
        </p:txBody>
      </p:sp>
      <p:grpSp>
        <p:nvGrpSpPr>
          <p:cNvPr id="113" name="그룹 112"/>
          <p:cNvGrpSpPr/>
          <p:nvPr/>
        </p:nvGrpSpPr>
        <p:grpSpPr>
          <a:xfrm>
            <a:off x="3181614" y="4767529"/>
            <a:ext cx="352425" cy="352425"/>
            <a:chOff x="6296898" y="2401662"/>
            <a:chExt cx="352425" cy="352425"/>
          </a:xfrm>
        </p:grpSpPr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846" b="93590" l="4348" r="98551">
                          <a14:foregroundMark x1="50725" y1="23077" x2="66667" y2="384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16342" y="2420724"/>
              <a:ext cx="282874" cy="319771"/>
            </a:xfrm>
            <a:prstGeom prst="rect">
              <a:avLst/>
            </a:prstGeom>
          </p:spPr>
        </p:pic>
        <p:sp>
          <p:nvSpPr>
            <p:cNvPr id="115" name="타원 114"/>
            <p:cNvSpPr/>
            <p:nvPr/>
          </p:nvSpPr>
          <p:spPr>
            <a:xfrm>
              <a:off x="6296898" y="2401662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707032" y="5614927"/>
            <a:ext cx="352425" cy="352425"/>
            <a:chOff x="6859680" y="2350600"/>
            <a:chExt cx="352425" cy="352425"/>
          </a:xfrm>
        </p:grpSpPr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118" name="타원 117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3181614" y="5614927"/>
            <a:ext cx="352425" cy="370801"/>
            <a:chOff x="6457779" y="2901044"/>
            <a:chExt cx="352425" cy="370801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488" b="89535" l="1282" r="8974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1346" y="2919277"/>
              <a:ext cx="319771" cy="352568"/>
            </a:xfrm>
            <a:prstGeom prst="rect">
              <a:avLst/>
            </a:prstGeom>
          </p:spPr>
        </p:pic>
        <p:sp>
          <p:nvSpPr>
            <p:cNvPr id="121" name="타원 120"/>
            <p:cNvSpPr/>
            <p:nvPr/>
          </p:nvSpPr>
          <p:spPr>
            <a:xfrm>
              <a:off x="6457779" y="2901044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아래쪽 화살표 121"/>
          <p:cNvSpPr/>
          <p:nvPr/>
        </p:nvSpPr>
        <p:spPr>
          <a:xfrm rot="10800000">
            <a:off x="3457136" y="469365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아래쪽 화살표 122"/>
          <p:cNvSpPr/>
          <p:nvPr/>
        </p:nvSpPr>
        <p:spPr>
          <a:xfrm rot="10800000">
            <a:off x="2941185" y="4693651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아래쪽 화살표 123"/>
          <p:cNvSpPr/>
          <p:nvPr/>
        </p:nvSpPr>
        <p:spPr>
          <a:xfrm rot="10800000">
            <a:off x="3457136" y="5527699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아래쪽 화살표 124"/>
          <p:cNvSpPr/>
          <p:nvPr/>
        </p:nvSpPr>
        <p:spPr>
          <a:xfrm rot="10800000">
            <a:off x="2941185" y="5527699"/>
            <a:ext cx="153805" cy="192690"/>
          </a:xfrm>
          <a:prstGeom prst="down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3670676" y="5617486"/>
            <a:ext cx="352425" cy="352425"/>
            <a:chOff x="7045659" y="2847137"/>
            <a:chExt cx="352425" cy="352425"/>
          </a:xfrm>
        </p:grpSpPr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13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7403" l="989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95863" y="2904152"/>
              <a:ext cx="252016" cy="213244"/>
            </a:xfrm>
            <a:prstGeom prst="rect">
              <a:avLst/>
            </a:prstGeom>
          </p:spPr>
        </p:pic>
        <p:sp>
          <p:nvSpPr>
            <p:cNvPr id="128" name="타원 127"/>
            <p:cNvSpPr/>
            <p:nvPr/>
          </p:nvSpPr>
          <p:spPr>
            <a:xfrm>
              <a:off x="7045659" y="2847137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9" name="아래쪽 화살표 128"/>
          <p:cNvSpPr/>
          <p:nvPr/>
        </p:nvSpPr>
        <p:spPr>
          <a:xfrm>
            <a:off x="3929031" y="5527699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/>
          <p:cNvGrpSpPr/>
          <p:nvPr/>
        </p:nvGrpSpPr>
        <p:grpSpPr>
          <a:xfrm>
            <a:off x="3669865" y="4771638"/>
            <a:ext cx="352425" cy="352425"/>
            <a:chOff x="6859680" y="2350600"/>
            <a:chExt cx="352425" cy="352425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026" y1="67857" x2="47436" y2="69048"/>
                          <a14:foregroundMark x1="41026" y1="82143" x2="53846" y2="82143"/>
                          <a14:foregroundMark x1="39744" y1="84524" x2="52564" y2="8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9033" y="2355363"/>
              <a:ext cx="319771" cy="344369"/>
            </a:xfrm>
            <a:prstGeom prst="rect">
              <a:avLst/>
            </a:prstGeom>
          </p:spPr>
        </p:pic>
        <p:sp>
          <p:nvSpPr>
            <p:cNvPr id="132" name="타원 131"/>
            <p:cNvSpPr/>
            <p:nvPr/>
          </p:nvSpPr>
          <p:spPr>
            <a:xfrm>
              <a:off x="6859680" y="2350600"/>
              <a:ext cx="352425" cy="352425"/>
            </a:xfrm>
            <a:prstGeom prst="ellipse">
              <a:avLst/>
            </a:prstGeom>
            <a:noFill/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3" name="아래쪽 화살표 132"/>
          <p:cNvSpPr/>
          <p:nvPr/>
        </p:nvSpPr>
        <p:spPr>
          <a:xfrm>
            <a:off x="3926510" y="4703390"/>
            <a:ext cx="153805" cy="1926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/>
          <p:cNvSpPr/>
          <p:nvPr/>
        </p:nvSpPr>
        <p:spPr>
          <a:xfrm>
            <a:off x="294516" y="4366315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1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67" name="타원 166"/>
          <p:cNvSpPr/>
          <p:nvPr/>
        </p:nvSpPr>
        <p:spPr>
          <a:xfrm>
            <a:off x="291879" y="5245977"/>
            <a:ext cx="340162" cy="34016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</a:rPr>
              <a:t>3</a:t>
            </a:r>
            <a:endParaRPr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163389" y="5813561"/>
            <a:ext cx="4368800" cy="897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359994" y="5963162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사회 공헌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1777940" y="5963159"/>
            <a:ext cx="1049867" cy="6265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기능 학습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3195885" y="5963155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버전 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6767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133"/>
          <p:cNvSpPr/>
          <p:nvPr/>
        </p:nvSpPr>
        <p:spPr>
          <a:xfrm>
            <a:off x="163389" y="146120"/>
            <a:ext cx="4368800" cy="65649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163389" y="2291444"/>
            <a:ext cx="4368800" cy="3522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/>
          <p:cNvSpPr txBox="1"/>
          <p:nvPr/>
        </p:nvSpPr>
        <p:spPr>
          <a:xfrm>
            <a:off x="297376" y="277623"/>
            <a:ext cx="392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Money 2321B         </a:t>
            </a:r>
            <a:r>
              <a:rPr lang="en-US" altLang="ko-KR" sz="1400" dirty="0" err="1"/>
              <a:t>EnergyCore</a:t>
            </a:r>
            <a:r>
              <a:rPr lang="en-US" altLang="ko-KR" sz="1400" dirty="0"/>
              <a:t> 231</a:t>
            </a:r>
            <a:endParaRPr lang="ko-KR" altLang="en-US" sz="1400" dirty="0"/>
          </a:p>
        </p:txBody>
      </p:sp>
      <p:sp>
        <p:nvSpPr>
          <p:cNvPr id="138" name="직사각형 137"/>
          <p:cNvSpPr/>
          <p:nvPr/>
        </p:nvSpPr>
        <p:spPr>
          <a:xfrm>
            <a:off x="3668589" y="293296"/>
            <a:ext cx="707127" cy="2751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OPTION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091618" y="1436813"/>
            <a:ext cx="495300" cy="802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캐릭터</a:t>
            </a:r>
          </a:p>
        </p:txBody>
      </p:sp>
      <p:sp>
        <p:nvSpPr>
          <p:cNvPr id="140" name="모서리가 둥근 사각형 설명선 139"/>
          <p:cNvSpPr/>
          <p:nvPr/>
        </p:nvSpPr>
        <p:spPr>
          <a:xfrm>
            <a:off x="350793" y="771697"/>
            <a:ext cx="1553422" cy="878423"/>
          </a:xfrm>
          <a:prstGeom prst="wedgeRoundRectCallout">
            <a:avLst>
              <a:gd name="adj1" fmla="val 58161"/>
              <a:gd name="adj2" fmla="val 336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ysClr val="windowText" lastClr="000000"/>
                </a:solidFill>
              </a:rPr>
              <a:t>!</a:t>
            </a:r>
            <a:endParaRPr lang="ko-KR" alt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350793" y="3795444"/>
            <a:ext cx="3916319" cy="18685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버전 업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현재 버전을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릴리즈하고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새로운 버전을 시작하시겠습니까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?</a:t>
            </a: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이 명령은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안드로이드를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초기화합니다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84774" y="2489199"/>
            <a:ext cx="230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현재 버전 </a:t>
            </a:r>
            <a:r>
              <a:rPr lang="en-US" altLang="ko-KR" sz="1600" dirty="0"/>
              <a:t>0.01v</a:t>
            </a:r>
            <a:endParaRPr lang="ko-KR" altLang="en-US" sz="16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97376" y="2821519"/>
            <a:ext cx="407834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20"/>
              </a:lnSpc>
            </a:pPr>
            <a:r>
              <a:rPr lang="ko-KR" altLang="en-US" sz="1100" dirty="0"/>
              <a:t>버전 업 진행 시 얻게 될 것</a:t>
            </a:r>
            <a:endParaRPr lang="en-US" altLang="ko-KR" sz="1100" dirty="0"/>
          </a:p>
          <a:p>
            <a:pPr marL="171450" indent="-171450">
              <a:lnSpc>
                <a:spcPts val="1520"/>
              </a:lnSpc>
              <a:buFontTx/>
              <a:buChar char="-"/>
            </a:pPr>
            <a:r>
              <a:rPr lang="ko-KR" altLang="en-US" sz="1100" dirty="0"/>
              <a:t>현재 </a:t>
            </a:r>
            <a:r>
              <a:rPr lang="ko-KR" altLang="en-US" sz="1100" dirty="0" err="1"/>
              <a:t>스테이터스</a:t>
            </a:r>
            <a:r>
              <a:rPr lang="ko-KR" altLang="en-US" sz="1100" dirty="0"/>
              <a:t> </a:t>
            </a:r>
            <a:r>
              <a:rPr lang="en-US" altLang="ko-KR" sz="1100" dirty="0"/>
              <a:t>10% </a:t>
            </a:r>
            <a:r>
              <a:rPr lang="ko-KR" altLang="en-US" sz="1100" dirty="0"/>
              <a:t>이전</a:t>
            </a:r>
            <a:endParaRPr lang="en-US" altLang="ko-KR" sz="1100" dirty="0"/>
          </a:p>
          <a:p>
            <a:pPr marL="171450" indent="-171450">
              <a:lnSpc>
                <a:spcPts val="1520"/>
              </a:lnSpc>
              <a:buFontTx/>
              <a:buChar char="-"/>
            </a:pPr>
            <a:r>
              <a:rPr lang="ko-KR" altLang="en-US" sz="1100" dirty="0"/>
              <a:t>에너지 코어 </a:t>
            </a:r>
            <a:r>
              <a:rPr lang="en-US" altLang="ko-KR" sz="1100" dirty="0"/>
              <a:t>100</a:t>
            </a:r>
            <a:r>
              <a:rPr lang="ko-KR" altLang="en-US" sz="1100" dirty="0"/>
              <a:t>개 획득</a:t>
            </a:r>
          </a:p>
        </p:txBody>
      </p:sp>
      <p:sp>
        <p:nvSpPr>
          <p:cNvPr id="146" name="직사각형 145"/>
          <p:cNvSpPr/>
          <p:nvPr/>
        </p:nvSpPr>
        <p:spPr>
          <a:xfrm>
            <a:off x="163389" y="5813561"/>
            <a:ext cx="4368800" cy="897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359994" y="5963162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사회 공헌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1777940" y="5963159"/>
            <a:ext cx="1049867" cy="626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기능 학습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3195885" y="5963155"/>
            <a:ext cx="1049867" cy="6265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버전 업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59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56401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인류가 기계 군단에 대항해 전쟁을 벌이고 있는 세계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인류는 군단을 통솔하던 초 인공지능 개체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‘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마스터 마인드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'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를 가까스로 파괴한다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기계들은 통솔자를 잃고 야생화 되어 흩어졌으나 여전히 인류의 위협으로 남아있다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당신은 야생화된 기계를 피해 숨어 들어간 산간 지방에서 한 연구소를 발견한다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그곳에는 안드로이드 제작 시설과 누군가가 남긴 메시지가 남아 있다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인류와 기계 사이의 평화를 위해 이곳을 만들었다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이곳의 </a:t>
            </a:r>
            <a:r>
              <a:rPr lang="ko-KR" altLang="en-US" sz="20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안드로이드들에게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0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인간다움이란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무엇인지 알려주길 바란다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당신을 뒤쫓던 기계들이 다시금 나타나고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목숨의 위협을 받는다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연구소의 안드로이드가 깨어나 기계들을 물리치고 당신을 구해준다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돌아오길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…. </a:t>
            </a:r>
            <a:r>
              <a:rPr lang="ko-KR" altLang="en-US" sz="20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기다렸어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…. 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메이커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….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안드로이드는 당신을 메이커라 부르며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연구소의 접근 권한을 당신에게 부여해준다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1. </a:t>
            </a:r>
            <a:r>
              <a:rPr lang="ko-KR" altLang="en-US" sz="3000" b="1" dirty="0"/>
              <a:t>게임 소개</a:t>
            </a:r>
            <a:endParaRPr lang="en-US" altLang="ko-KR" sz="2000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99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96415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인간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VS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기계 전쟁으로 문명이 붕괴된 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SF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디스토피아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인간에게 우호적인 기계라는 모순적 존재인</a:t>
            </a:r>
            <a:b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 소녀의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육성 시뮬레이션 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RPG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527662" y="2926376"/>
            <a:ext cx="7136677" cy="2048471"/>
            <a:chOff x="708227" y="2177314"/>
            <a:chExt cx="6717819" cy="192824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227" y="2177314"/>
              <a:ext cx="2904570" cy="192824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8343" y="2177314"/>
              <a:ext cx="3687703" cy="1928244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3887435" y="5016023"/>
            <a:ext cx="4417130" cy="1588737"/>
            <a:chOff x="4360489" y="4719699"/>
            <a:chExt cx="3530978" cy="1270009"/>
          </a:xfrm>
        </p:grpSpPr>
        <p:sp>
          <p:nvSpPr>
            <p:cNvPr id="11" name="타원 10"/>
            <p:cNvSpPr/>
            <p:nvPr/>
          </p:nvSpPr>
          <p:spPr>
            <a:xfrm>
              <a:off x="4360489" y="4730423"/>
              <a:ext cx="1356833" cy="1259285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프린세스</a:t>
              </a:r>
              <a:endParaRPr lang="en-US" altLang="ko-KR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메이커</a:t>
              </a:r>
            </a:p>
          </p:txBody>
        </p:sp>
        <p:sp>
          <p:nvSpPr>
            <p:cNvPr id="12" name="타원 11"/>
            <p:cNvSpPr/>
            <p:nvPr/>
          </p:nvSpPr>
          <p:spPr>
            <a:xfrm>
              <a:off x="6534633" y="4719699"/>
              <a:ext cx="1356834" cy="1259286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SF</a:t>
              </a:r>
            </a:p>
            <a:p>
              <a:pPr algn="ctr"/>
              <a:r>
                <a:rPr lang="ko-KR" altLang="en-US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디스토피아</a:t>
              </a:r>
              <a:endParaRPr lang="ko-KR" altLang="en-US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13" name="덧셈 기호 12"/>
          <p:cNvSpPr/>
          <p:nvPr/>
        </p:nvSpPr>
        <p:spPr>
          <a:xfrm>
            <a:off x="5584915" y="5291099"/>
            <a:ext cx="1022170" cy="1022170"/>
          </a:xfrm>
          <a:prstGeom prst="mathPlus">
            <a:avLst>
              <a:gd name="adj1" fmla="val 18602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1. </a:t>
            </a:r>
            <a:r>
              <a:rPr lang="ko-KR" altLang="en-US" sz="3000" b="1" dirty="0"/>
              <a:t>게임 소개</a:t>
            </a:r>
            <a:endParaRPr lang="en-US" altLang="ko-KR" sz="2000" dirty="0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81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한정된 기간 동안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선택을 통한 육성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진행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 중 반 강제적으로 전투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엔카운트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전투에서 승리 시 보상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패배 시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패널티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 파트는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턴제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RPG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가 아닌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액션성을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가미한 독자적인 전투 시스템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887435" y="5039322"/>
            <a:ext cx="4417130" cy="1588737"/>
            <a:chOff x="3887435" y="4734100"/>
            <a:chExt cx="4417130" cy="1588737"/>
          </a:xfrm>
        </p:grpSpPr>
        <p:sp>
          <p:nvSpPr>
            <p:cNvPr id="15" name="타원 14"/>
            <p:cNvSpPr/>
            <p:nvPr/>
          </p:nvSpPr>
          <p:spPr>
            <a:xfrm>
              <a:off x="3887435" y="4747515"/>
              <a:ext cx="1697351" cy="1575322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스케쥴</a:t>
              </a:r>
              <a:r>
                <a:rPr lang="ko-KR" altLang="en-US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진행</a:t>
              </a:r>
            </a:p>
          </p:txBody>
        </p:sp>
        <p:sp>
          <p:nvSpPr>
            <p:cNvPr id="16" name="타원 15"/>
            <p:cNvSpPr/>
            <p:nvPr/>
          </p:nvSpPr>
          <p:spPr>
            <a:xfrm>
              <a:off x="6607213" y="4734100"/>
              <a:ext cx="1697352" cy="1575323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수동 전투</a:t>
              </a:r>
            </a:p>
          </p:txBody>
        </p:sp>
        <p:sp>
          <p:nvSpPr>
            <p:cNvPr id="17" name="덧셈 기호 16"/>
            <p:cNvSpPr/>
            <p:nvPr/>
          </p:nvSpPr>
          <p:spPr>
            <a:xfrm>
              <a:off x="5584915" y="5009176"/>
              <a:ext cx="1022170" cy="1022170"/>
            </a:xfrm>
            <a:prstGeom prst="mathPlus">
              <a:avLst>
                <a:gd name="adj1" fmla="val 18602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002970" y="2798370"/>
            <a:ext cx="8022580" cy="2119339"/>
            <a:chOff x="1786438" y="2335945"/>
            <a:chExt cx="8776539" cy="231851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8157" y="2336322"/>
              <a:ext cx="1264820" cy="2275404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6438" y="2335945"/>
              <a:ext cx="4152147" cy="231851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335945"/>
              <a:ext cx="3023335" cy="2275781"/>
            </a:xfrm>
            <a:prstGeom prst="rect">
              <a:avLst/>
            </a:prstGeom>
          </p:spPr>
        </p:pic>
      </p:grpSp>
      <p:sp>
        <p:nvSpPr>
          <p:cNvPr id="18" name="덧셈 기호 17"/>
          <p:cNvSpPr/>
          <p:nvPr/>
        </p:nvSpPr>
        <p:spPr>
          <a:xfrm rot="18900000">
            <a:off x="6580257" y="3400296"/>
            <a:ext cx="1422683" cy="1422683"/>
          </a:xfrm>
          <a:prstGeom prst="mathPlus">
            <a:avLst>
              <a:gd name="adj1" fmla="val 16046"/>
            </a:avLst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도넛 18"/>
          <p:cNvSpPr/>
          <p:nvPr/>
        </p:nvSpPr>
        <p:spPr>
          <a:xfrm rot="18900000">
            <a:off x="8766346" y="3400297"/>
            <a:ext cx="1422683" cy="1422683"/>
          </a:xfrm>
          <a:prstGeom prst="donut">
            <a:avLst>
              <a:gd name="adj" fmla="val 16623"/>
            </a:avLst>
          </a:prstGeom>
          <a:solidFill>
            <a:srgbClr val="00B0F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1. </a:t>
            </a:r>
            <a:r>
              <a:rPr lang="ko-KR" altLang="en-US" sz="3000" b="1" dirty="0"/>
              <a:t>게임 소개</a:t>
            </a:r>
            <a:endParaRPr lang="en-US" altLang="ko-KR" sz="2000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89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 파트는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스탯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베이스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총기 액션 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RPG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수행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적이 공격할 땐 엄폐로 회피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사격을 통해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프로젝타일로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공격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1. </a:t>
            </a:r>
            <a:r>
              <a:rPr lang="ko-KR" altLang="en-US" sz="3000" b="1" dirty="0"/>
              <a:t>게임 소개</a:t>
            </a:r>
            <a:endParaRPr lang="en-US" altLang="ko-KR" sz="2000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172572" y="2294586"/>
            <a:ext cx="5990704" cy="300207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23" b="8995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13" y="2934278"/>
            <a:ext cx="2156805" cy="1629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35" y="3189550"/>
            <a:ext cx="1245141" cy="1088191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3626406" y="4318319"/>
            <a:ext cx="1020830" cy="947439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엄폐</a:t>
            </a:r>
          </a:p>
        </p:txBody>
      </p:sp>
      <p:sp>
        <p:nvSpPr>
          <p:cNvPr id="22" name="타원 21"/>
          <p:cNvSpPr/>
          <p:nvPr/>
        </p:nvSpPr>
        <p:spPr>
          <a:xfrm>
            <a:off x="7736314" y="4318319"/>
            <a:ext cx="1020830" cy="947439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사격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673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767" y="3549853"/>
            <a:ext cx="1471245" cy="850053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393382" y="5446287"/>
            <a:ext cx="2008852" cy="1202463"/>
            <a:chOff x="2924600" y="5474519"/>
            <a:chExt cx="2008852" cy="120246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210"/>
            <a:stretch/>
          </p:blipFill>
          <p:spPr>
            <a:xfrm rot="420170" flipH="1">
              <a:off x="2924600" y="5474519"/>
              <a:ext cx="1481069" cy="885778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6731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2572" y="5659584"/>
              <a:ext cx="1760880" cy="1017398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935272">
            <a:off x="6349268" y="3047779"/>
            <a:ext cx="276225" cy="9144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6531298" y="5508154"/>
            <a:ext cx="2242915" cy="996642"/>
            <a:chOff x="7536718" y="5558302"/>
            <a:chExt cx="2242915" cy="996642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6731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125" y="5650246"/>
              <a:ext cx="1541773" cy="89080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816" r="97959">
                          <a14:foregroundMark x1="25306" y1="87097" x2="27347" y2="78495"/>
                          <a14:foregroundMark x1="25714" y1="86559" x2="20000" y2="83333"/>
                          <a14:foregroundMark x1="41633" y1="87097" x2="50204" y2="74194"/>
                          <a14:foregroundMark x1="50612" y1="75269" x2="54694" y2="91935"/>
                          <a14:foregroundMark x1="52653" y1="70968" x2="56327" y2="78495"/>
                          <a14:foregroundMark x1="72245" y1="52688" x2="87347" y2="54839"/>
                          <a14:foregroundMark x1="26939" y1="26344" x2="19592" y2="12366"/>
                          <a14:foregroundMark x1="17959" y1="15054" x2="15102" y2="9140"/>
                          <a14:foregroundMark x1="9388" y1="51075" x2="11020" y2="55376"/>
                          <a14:foregroundMark x1="74286" y1="52151" x2="77551" y2="46237"/>
                          <a14:foregroundMark x1="53878" y1="50000" x2="55510" y2="365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70625">
              <a:off x="7536718" y="5558302"/>
              <a:ext cx="1312781" cy="996642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043519">
              <a:off x="9270046" y="5598084"/>
              <a:ext cx="323850" cy="695325"/>
            </a:xfrm>
            <a:prstGeom prst="rect">
              <a:avLst/>
            </a:prstGeom>
          </p:spPr>
        </p:pic>
      </p:grpSp>
      <p:sp>
        <p:nvSpPr>
          <p:cNvPr id="3" name="모서리가 둥근 직사각형 2"/>
          <p:cNvSpPr/>
          <p:nvPr/>
        </p:nvSpPr>
        <p:spPr>
          <a:xfrm>
            <a:off x="7084291" y="2712892"/>
            <a:ext cx="1459345" cy="219651"/>
          </a:xfrm>
          <a:prstGeom prst="round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820980"/>
              </p:ext>
            </p:extLst>
          </p:nvPr>
        </p:nvGraphicFramePr>
        <p:xfrm>
          <a:off x="4004644" y="3158015"/>
          <a:ext cx="510210" cy="101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6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4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1504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 rot="2700000">
            <a:off x="4287595" y="5245901"/>
            <a:ext cx="675643" cy="42502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 rot="8100000">
            <a:off x="7453030" y="5250020"/>
            <a:ext cx="596988" cy="42502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768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5267" y="4000275"/>
            <a:ext cx="1990612" cy="268732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768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77566" y="4098608"/>
            <a:ext cx="2073302" cy="268732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79266" y="6469920"/>
            <a:ext cx="1743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엄폐 입력 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01082" y="6469920"/>
            <a:ext cx="1743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사격 입력 시</a:t>
            </a:r>
          </a:p>
        </p:txBody>
      </p:sp>
    </p:spTree>
    <p:extLst>
      <p:ext uri="{BB962C8B-B14F-4D97-AF65-F5344CB8AC3E}">
        <p14:creationId xmlns:p14="http://schemas.microsoft.com/office/powerpoint/2010/main" val="168321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3966</TotalTime>
  <Words>3304</Words>
  <Application>Microsoft Office PowerPoint</Application>
  <PresentationFormat>와이드스크린</PresentationFormat>
  <Paragraphs>1226</Paragraphs>
  <Slides>58</Slides>
  <Notes>17</Notes>
  <HiddenSlides>8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6" baseType="lpstr">
      <vt:lpstr>넥슨Lv1고딕</vt:lpstr>
      <vt:lpstr>넥슨Lv1고딕 Bold</vt:lpstr>
      <vt:lpstr>맑은 고딕</vt:lpstr>
      <vt:lpstr>맑은 고딕</vt:lpstr>
      <vt:lpstr>Arial</vt:lpstr>
      <vt:lpstr>Calibri</vt:lpstr>
      <vt:lpstr>Calibri Light</vt:lpstr>
      <vt:lpstr>Office Theme</vt:lpstr>
      <vt:lpstr>AndroidMaker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MINSWOO JUN</dc:creator>
  <cp:lastModifiedBy>basronyu@gmail.com</cp:lastModifiedBy>
  <cp:revision>956</cp:revision>
  <dcterms:created xsi:type="dcterms:W3CDTF">2020-09-26T05:46:25Z</dcterms:created>
  <dcterms:modified xsi:type="dcterms:W3CDTF">2021-05-01T05:52:27Z</dcterms:modified>
</cp:coreProperties>
</file>